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60" r:id="rId6"/>
    <p:sldId id="258" r:id="rId7"/>
    <p:sldId id="272" r:id="rId8"/>
    <p:sldId id="263" r:id="rId9"/>
    <p:sldId id="264" r:id="rId10"/>
    <p:sldId id="269" r:id="rId11"/>
    <p:sldId id="318" r:id="rId12"/>
    <p:sldId id="317" r:id="rId13"/>
    <p:sldId id="271" r:id="rId14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64AE"/>
    <a:srgbClr val="E6292E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10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2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kumenty\GRAFY_NOVE\GRAF%202.1.2%20dluh%20sektoru%20ve&#345;ejn&#253;ch%20instituc&#237;%20po%20ode&#269;ten&#237;%20rezervy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kumenty\GRAFY_NOVE\GRAF%202.1.1%20struktur&#225;ln&#237;%20saldo%20hospoda&#345;en&#237;%20sektoru%20ve&#345;ejn&#253;ch%20instituc&#237;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kumenty\GRAFY_NOVE\GRAF%206.3.1%20po&#269;et%20osob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kumenty\GRAFY_NOVE\GRAF%203.1.1%20Pr&#367;b&#283;h%20konvergence%20produktu%20na%20pracovn&#237;ka%20k%20rakousk&#233;%20&#250;rovni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kumenty\GRAFY_NOVE\GRAF%20BOX%206.1.2_al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kumenty\GRAFY_NOVE\GRAF%20BOX%206.1.2_al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kumenty\GRAFY_NOVE\Graf%205.4.1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unrr.sharepoint.com/sites/analytici/Sdilene%20dokumenty/ZPR&#193;VA%20O%20UDR&#381;ITELNOSTI/ZPR&#193;VA%202020/_KOMPLETOV&#193;N&#205;%20ZPR&#193;VY%20-%20nikdo%20nic%20nevkl&#225;dat/GRAFY%202020%20FINAL/Graf%205.2.1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va\Desktop\grafy%20k%20prezentac&#237;m\Dluhov&#225;%20trajektorie%20JP%20po%2015%20%25%20SHM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https://unrr.sharepoint.com/sites/analytici/Sdilene%20dokumenty/OSOBN&#205;/Jan%20Pavel/AAA-vystoupeni%20v%20PSP%20k%20Dlouh&#233;%20zpr&#225;v&#283;/Copy%20of%20SIMULACE%20DLUHU%20-%20st&#345;edn&#237;%20varianta%20-%20vy&#269;erp&#225;n&#237;%20z&#225;konn&#253;ch%20limit&#367;%20-%20aktualizace%2009202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2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sz="1200" b="0" i="0" u="none" strike="noStrike" baseline="0" dirty="0">
                <a:effectLst/>
              </a:rPr>
              <a:t>Dluh sektoru veřejných institucí po odečtení rezervy peněžních prostředků při financování státního dluhu </a:t>
            </a:r>
            <a:endParaRPr lang="cs-CZ" sz="1200" dirty="0"/>
          </a:p>
        </c:rich>
      </c:tx>
      <c:layout>
        <c:manualLayout>
          <c:xMode val="edge"/>
          <c:yMode val="edge"/>
          <c:x val="5.3321901677498007E-2"/>
          <c:y val="1.30484389905850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2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8.2751382841699916E-2"/>
          <c:y val="0.1236866155380195"/>
          <c:w val="0.71404122666184744"/>
          <c:h val="0.79320047899072899"/>
        </c:manualLayout>
      </c:layout>
      <c:barChart>
        <c:barDir val="col"/>
        <c:grouping val="stacked"/>
        <c:varyColors val="0"/>
        <c:ser>
          <c:idx val="2"/>
          <c:order val="2"/>
          <c:tx>
            <c:strRef>
              <c:f>'GRAF (2)'!$A$6</c:f>
              <c:strCache>
                <c:ptCount val="1"/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numRef>
              <c:f>'GRAF (2)'!$D$2:$Q$2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'GRAF (2)'!$D$6:$Q$6</c:f>
              <c:numCache>
                <c:formatCode>General</c:formatCode>
                <c:ptCount val="14"/>
                <c:pt idx="10">
                  <c:v>60</c:v>
                </c:pt>
                <c:pt idx="11">
                  <c:v>60</c:v>
                </c:pt>
                <c:pt idx="12">
                  <c:v>60</c:v>
                </c:pt>
                <c:pt idx="13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BC-4696-B618-26279C2251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353694552"/>
        <c:axId val="353694944"/>
      </c:barChart>
      <c:lineChart>
        <c:grouping val="standard"/>
        <c:varyColors val="0"/>
        <c:ser>
          <c:idx val="0"/>
          <c:order val="0"/>
          <c:tx>
            <c:strRef>
              <c:f>'GRAF (2)'!$A$3</c:f>
              <c:strCache>
                <c:ptCount val="1"/>
                <c:pt idx="0">
                  <c:v>Autonomní scénář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'GRAF (2)'!$D$2:$Q$2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'GRAF (2)'!$D$3:$Q$3</c:f>
              <c:numCache>
                <c:formatCode>0.00</c:formatCode>
                <c:ptCount val="14"/>
                <c:pt idx="0">
                  <c:v>35.704172959047703</c:v>
                </c:pt>
                <c:pt idx="1">
                  <c:v>38.075986270856809</c:v>
                </c:pt>
                <c:pt idx="2">
                  <c:v>41.023770958582354</c:v>
                </c:pt>
                <c:pt idx="3">
                  <c:v>43.37863531836976</c:v>
                </c:pt>
                <c:pt idx="4">
                  <c:v>41.90279125845052</c:v>
                </c:pt>
                <c:pt idx="5">
                  <c:v>39.9</c:v>
                </c:pt>
                <c:pt idx="6">
                  <c:v>36.700000000000003</c:v>
                </c:pt>
                <c:pt idx="7">
                  <c:v>34.700000000000003</c:v>
                </c:pt>
                <c:pt idx="8">
                  <c:v>32.6</c:v>
                </c:pt>
                <c:pt idx="9">
                  <c:v>30.79</c:v>
                </c:pt>
                <c:pt idx="10">
                  <c:v>37.012008030767092</c:v>
                </c:pt>
                <c:pt idx="11">
                  <c:v>37.407172785546997</c:v>
                </c:pt>
                <c:pt idx="12" formatCode="General">
                  <c:v>37.60568123615365</c:v>
                </c:pt>
                <c:pt idx="13" formatCode="General">
                  <c:v>37.776983348725629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5BC-4696-B618-26279C225177}"/>
            </c:ext>
          </c:extLst>
        </c:ser>
        <c:ser>
          <c:idx val="1"/>
          <c:order val="1"/>
          <c:tx>
            <c:strRef>
              <c:f>'GRAF (2)'!$A$5</c:f>
              <c:strCache>
                <c:ptCount val="1"/>
                <c:pt idx="0">
                  <c:v>Dluhová brzda (% HDP)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'GRAF (2)'!$D$2:$Q$2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'GRAF (2)'!$D$5:$Q$5</c:f>
              <c:numCache>
                <c:formatCode>General</c:formatCode>
                <c:ptCount val="14"/>
                <c:pt idx="7">
                  <c:v>55</c:v>
                </c:pt>
                <c:pt idx="8">
                  <c:v>55</c:v>
                </c:pt>
                <c:pt idx="9">
                  <c:v>55</c:v>
                </c:pt>
                <c:pt idx="10">
                  <c:v>55</c:v>
                </c:pt>
                <c:pt idx="11">
                  <c:v>55</c:v>
                </c:pt>
                <c:pt idx="12">
                  <c:v>55</c:v>
                </c:pt>
                <c:pt idx="13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5BC-4696-B618-26279C225177}"/>
            </c:ext>
          </c:extLst>
        </c:ser>
        <c:ser>
          <c:idx val="3"/>
          <c:order val="3"/>
          <c:tx>
            <c:strRef>
              <c:f>'GRAF (2)'!$A$4</c:f>
              <c:strCache>
                <c:ptCount val="1"/>
                <c:pt idx="0">
                  <c:v>Scénář při vyčerpání limitu</c:v>
                </c:pt>
              </c:strCache>
            </c:strRef>
          </c:tx>
          <c:spPr>
            <a:ln w="28575" cap="rnd">
              <a:solidFill>
                <a:srgbClr val="0070C0"/>
              </a:solidFill>
              <a:prstDash val="sysDash"/>
              <a:round/>
            </a:ln>
            <a:effectLst/>
          </c:spPr>
          <c:marker>
            <c:symbol val="none"/>
          </c:marker>
          <c:val>
            <c:numRef>
              <c:f>'GRAF (2)'!$D$4:$Q$4</c:f>
              <c:numCache>
                <c:formatCode>General</c:formatCode>
                <c:ptCount val="14"/>
                <c:pt idx="9" formatCode="0.00">
                  <c:v>30.79</c:v>
                </c:pt>
                <c:pt idx="10" formatCode="0.00">
                  <c:v>37.024353605321018</c:v>
                </c:pt>
                <c:pt idx="11" formatCode="0.00">
                  <c:v>39.79373486454557</c:v>
                </c:pt>
                <c:pt idx="12" formatCode="0.00">
                  <c:v>41.947418511993995</c:v>
                </c:pt>
                <c:pt idx="13" formatCode="0.00">
                  <c:v>43.343825779653812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5BC-4696-B618-26279C2251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3694552"/>
        <c:axId val="353694944"/>
      </c:lineChart>
      <c:catAx>
        <c:axId val="353694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353694944"/>
        <c:crosses val="autoZero"/>
        <c:auto val="1"/>
        <c:lblAlgn val="ctr"/>
        <c:lblOffset val="100"/>
        <c:noMultiLvlLbl val="0"/>
      </c:catAx>
      <c:valAx>
        <c:axId val="353694944"/>
        <c:scaling>
          <c:orientation val="minMax"/>
          <c:max val="60"/>
          <c:min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% HDP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35369455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egendEntry>
        <c:idx val="0"/>
        <c:delete val="1"/>
      </c:legendEntry>
      <c:legendEntry>
        <c:idx val="2"/>
        <c:delete val="1"/>
      </c:legendEntry>
      <c:layout>
        <c:manualLayout>
          <c:xMode val="edge"/>
          <c:yMode val="edge"/>
          <c:x val="0.81191668447455867"/>
          <c:y val="0.34009454101681219"/>
          <c:w val="0.18162208412719416"/>
          <c:h val="0.37202019318127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sz="1400" b="0" i="0" u="none" strike="noStrike" baseline="0" dirty="0">
                <a:effectLst/>
              </a:rPr>
              <a:t>Strukturální saldo hospodaření sektoru veřejných institucí</a:t>
            </a:r>
            <a:endParaRPr lang="cs-CZ" sz="1400" dirty="0"/>
          </a:p>
        </c:rich>
      </c:tx>
      <c:layout>
        <c:manualLayout>
          <c:xMode val="edge"/>
          <c:yMode val="edge"/>
          <c:x val="5.1560876729007624E-2"/>
          <c:y val="3.93206855112230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8.4036140359722913E-2"/>
          <c:y val="0.11528472147853384"/>
          <c:w val="0.66148917217791758"/>
          <c:h val="0.79738894932335325"/>
        </c:manualLayout>
      </c:layout>
      <c:scatterChart>
        <c:scatterStyle val="lineMarker"/>
        <c:varyColors val="0"/>
        <c:ser>
          <c:idx val="0"/>
          <c:order val="0"/>
          <c:tx>
            <c:strRef>
              <c:f>'graf 2020 (2)'!$A$3</c:f>
              <c:strCache>
                <c:ptCount val="1"/>
                <c:pt idx="0">
                  <c:v>Strukturální saldo (od roku 2021 autonomní scénář)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xVal>
            <c:numRef>
              <c:f>'graf 2020 (2)'!$B$2:$AA$2</c:f>
              <c:numCache>
                <c:formatCode>General</c:formatCode>
                <c:ptCount val="2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2019</c:v>
                </c:pt>
                <c:pt idx="11">
                  <c:v>2019</c:v>
                </c:pt>
                <c:pt idx="12">
                  <c:v>2020</c:v>
                </c:pt>
                <c:pt idx="13">
                  <c:v>2020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2022</c:v>
                </c:pt>
                <c:pt idx="18">
                  <c:v>2022</c:v>
                </c:pt>
                <c:pt idx="19">
                  <c:v>2022</c:v>
                </c:pt>
                <c:pt idx="20">
                  <c:v>2023</c:v>
                </c:pt>
                <c:pt idx="21">
                  <c:v>2023</c:v>
                </c:pt>
                <c:pt idx="22">
                  <c:v>2023</c:v>
                </c:pt>
                <c:pt idx="23">
                  <c:v>2024</c:v>
                </c:pt>
                <c:pt idx="24">
                  <c:v>2024</c:v>
                </c:pt>
                <c:pt idx="25">
                  <c:v>2024</c:v>
                </c:pt>
              </c:numCache>
            </c:numRef>
          </c:xVal>
          <c:yVal>
            <c:numRef>
              <c:f>'graf 2020 (2)'!$B$3:$AA$3</c:f>
              <c:numCache>
                <c:formatCode>0.0</c:formatCode>
                <c:ptCount val="26"/>
                <c:pt idx="0">
                  <c:v>-3.5</c:v>
                </c:pt>
                <c:pt idx="1">
                  <c:v>-2.2999999999999998</c:v>
                </c:pt>
                <c:pt idx="2">
                  <c:v>-1.1000000000000001</c:v>
                </c:pt>
                <c:pt idx="3">
                  <c:v>0.4</c:v>
                </c:pt>
                <c:pt idx="4">
                  <c:v>-0.7</c:v>
                </c:pt>
                <c:pt idx="5">
                  <c:v>-0.5</c:v>
                </c:pt>
                <c:pt idx="6">
                  <c:v>1</c:v>
                </c:pt>
                <c:pt idx="7">
                  <c:v>0.9</c:v>
                </c:pt>
                <c:pt idx="8">
                  <c:v>0.1</c:v>
                </c:pt>
                <c:pt idx="9">
                  <c:v>-1</c:v>
                </c:pt>
                <c:pt idx="10">
                  <c:v>-1</c:v>
                </c:pt>
                <c:pt idx="11">
                  <c:v>-1</c:v>
                </c:pt>
                <c:pt idx="12">
                  <c:v>-1.8</c:v>
                </c:pt>
                <c:pt idx="13">
                  <c:v>-1.8</c:v>
                </c:pt>
                <c:pt idx="14">
                  <c:v>-1.6</c:v>
                </c:pt>
                <c:pt idx="15">
                  <c:v>-1.6</c:v>
                </c:pt>
                <c:pt idx="16">
                  <c:v>-1.6</c:v>
                </c:pt>
                <c:pt idx="17">
                  <c:v>-1.45</c:v>
                </c:pt>
                <c:pt idx="18">
                  <c:v>-1.45</c:v>
                </c:pt>
                <c:pt idx="19">
                  <c:v>-1.45</c:v>
                </c:pt>
                <c:pt idx="20" formatCode="General">
                  <c:v>-1.7</c:v>
                </c:pt>
                <c:pt idx="21" formatCode="General">
                  <c:v>-1.7</c:v>
                </c:pt>
                <c:pt idx="22" formatCode="General">
                  <c:v>-1.7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C3F-4DFA-B20E-DB1C129A3001}"/>
            </c:ext>
          </c:extLst>
        </c:ser>
        <c:ser>
          <c:idx val="1"/>
          <c:order val="1"/>
          <c:tx>
            <c:strRef>
              <c:f>'graf 2020 (2)'!$A$4</c:f>
              <c:strCache>
                <c:ptCount val="1"/>
                <c:pt idx="0">
                  <c:v>Hranice strukturálního deficitu dle MTO</c:v>
                </c:pt>
              </c:strCache>
            </c:strRef>
          </c:tx>
          <c:spPr>
            <a:ln w="28575" cap="rnd">
              <a:solidFill>
                <a:schemeClr val="tx1">
                  <a:lumMod val="65000"/>
                  <a:lumOff val="35000"/>
                </a:schemeClr>
              </a:solidFill>
              <a:prstDash val="sysDot"/>
              <a:round/>
            </a:ln>
            <a:effectLst/>
          </c:spPr>
          <c:marker>
            <c:symbol val="none"/>
          </c:marker>
          <c:xVal>
            <c:numRef>
              <c:f>'graf 2020 (2)'!$B$2:$AA$2</c:f>
              <c:numCache>
                <c:formatCode>General</c:formatCode>
                <c:ptCount val="2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2019</c:v>
                </c:pt>
                <c:pt idx="11">
                  <c:v>2019</c:v>
                </c:pt>
                <c:pt idx="12">
                  <c:v>2020</c:v>
                </c:pt>
                <c:pt idx="13">
                  <c:v>2020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2022</c:v>
                </c:pt>
                <c:pt idx="18">
                  <c:v>2022</c:v>
                </c:pt>
                <c:pt idx="19">
                  <c:v>2022</c:v>
                </c:pt>
                <c:pt idx="20">
                  <c:v>2023</c:v>
                </c:pt>
                <c:pt idx="21">
                  <c:v>2023</c:v>
                </c:pt>
                <c:pt idx="22">
                  <c:v>2023</c:v>
                </c:pt>
                <c:pt idx="23">
                  <c:v>2024</c:v>
                </c:pt>
                <c:pt idx="24">
                  <c:v>2024</c:v>
                </c:pt>
                <c:pt idx="25">
                  <c:v>2024</c:v>
                </c:pt>
              </c:numCache>
            </c:numRef>
          </c:xVal>
          <c:yVal>
            <c:numRef>
              <c:f>'graf 2020 (2)'!$B$4:$AA$4</c:f>
              <c:numCache>
                <c:formatCode>General</c:formatCode>
                <c:ptCount val="26"/>
                <c:pt idx="7">
                  <c:v>-1.5</c:v>
                </c:pt>
                <c:pt idx="8">
                  <c:v>-1.5</c:v>
                </c:pt>
                <c:pt idx="9">
                  <c:v>-1.5</c:v>
                </c:pt>
                <c:pt idx="10">
                  <c:v>-1.5</c:v>
                </c:pt>
                <c:pt idx="11">
                  <c:v>-1.5</c:v>
                </c:pt>
                <c:pt idx="12">
                  <c:v>-1.5</c:v>
                </c:pt>
                <c:pt idx="13">
                  <c:v>-0.75</c:v>
                </c:pt>
                <c:pt idx="14">
                  <c:v>-0.75</c:v>
                </c:pt>
                <c:pt idx="15">
                  <c:v>-0.75</c:v>
                </c:pt>
                <c:pt idx="16">
                  <c:v>-0.75</c:v>
                </c:pt>
                <c:pt idx="17">
                  <c:v>-0.75</c:v>
                </c:pt>
                <c:pt idx="18">
                  <c:v>-0.75</c:v>
                </c:pt>
                <c:pt idx="19">
                  <c:v>-0.75</c:v>
                </c:pt>
                <c:pt idx="20">
                  <c:v>-0.75</c:v>
                </c:pt>
                <c:pt idx="21">
                  <c:v>-0.75</c:v>
                </c:pt>
                <c:pt idx="22">
                  <c:v>-0.75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C3F-4DFA-B20E-DB1C129A3001}"/>
            </c:ext>
          </c:extLst>
        </c:ser>
        <c:ser>
          <c:idx val="2"/>
          <c:order val="2"/>
          <c:tx>
            <c:strRef>
              <c:f>'graf 2020 (2)'!$A$5</c:f>
              <c:strCache>
                <c:ptCount val="1"/>
                <c:pt idx="0">
                  <c:v>Hranice strukturálního deficitu dle zákona č. 23/2017 Sb.</c:v>
                </c:pt>
              </c:strCache>
            </c:strRef>
          </c:tx>
          <c:spPr>
            <a:ln w="254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'graf 2020 (2)'!$B$2:$AA$2</c:f>
              <c:numCache>
                <c:formatCode>General</c:formatCode>
                <c:ptCount val="2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2019</c:v>
                </c:pt>
                <c:pt idx="11">
                  <c:v>2019</c:v>
                </c:pt>
                <c:pt idx="12">
                  <c:v>2020</c:v>
                </c:pt>
                <c:pt idx="13">
                  <c:v>2020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2022</c:v>
                </c:pt>
                <c:pt idx="18">
                  <c:v>2022</c:v>
                </c:pt>
                <c:pt idx="19">
                  <c:v>2022</c:v>
                </c:pt>
                <c:pt idx="20">
                  <c:v>2023</c:v>
                </c:pt>
                <c:pt idx="21">
                  <c:v>2023</c:v>
                </c:pt>
                <c:pt idx="22">
                  <c:v>2023</c:v>
                </c:pt>
                <c:pt idx="23">
                  <c:v>2024</c:v>
                </c:pt>
                <c:pt idx="24">
                  <c:v>2024</c:v>
                </c:pt>
                <c:pt idx="25">
                  <c:v>2024</c:v>
                </c:pt>
              </c:numCache>
            </c:numRef>
          </c:xVal>
          <c:yVal>
            <c:numRef>
              <c:f>'graf 2020 (2)'!$B$5:$AA$5</c:f>
              <c:numCache>
                <c:formatCode>General</c:formatCode>
                <c:ptCount val="26"/>
                <c:pt idx="8">
                  <c:v>-1.5</c:v>
                </c:pt>
                <c:pt idx="9">
                  <c:v>-1.5</c:v>
                </c:pt>
                <c:pt idx="10">
                  <c:v>-1.25</c:v>
                </c:pt>
                <c:pt idx="11">
                  <c:v>-1.25</c:v>
                </c:pt>
                <c:pt idx="12">
                  <c:v>-1.25</c:v>
                </c:pt>
                <c:pt idx="13">
                  <c:v>-1</c:v>
                </c:pt>
                <c:pt idx="14">
                  <c:v>-1</c:v>
                </c:pt>
                <c:pt idx="15">
                  <c:v>-4</c:v>
                </c:pt>
                <c:pt idx="16">
                  <c:v>-4</c:v>
                </c:pt>
                <c:pt idx="17">
                  <c:v>-4</c:v>
                </c:pt>
                <c:pt idx="18">
                  <c:v>-3.5</c:v>
                </c:pt>
                <c:pt idx="19">
                  <c:v>-3.5</c:v>
                </c:pt>
                <c:pt idx="20">
                  <c:v>-3.5</c:v>
                </c:pt>
                <c:pt idx="21">
                  <c:v>-3</c:v>
                </c:pt>
                <c:pt idx="22">
                  <c:v>-3</c:v>
                </c:pt>
                <c:pt idx="23">
                  <c:v>-3</c:v>
                </c:pt>
                <c:pt idx="24">
                  <c:v>-2.5</c:v>
                </c:pt>
                <c:pt idx="25">
                  <c:v>-2.5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C3F-4DFA-B20E-DB1C129A30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8948712"/>
        <c:axId val="398949040"/>
      </c:scatterChart>
      <c:valAx>
        <c:axId val="398948712"/>
        <c:scaling>
          <c:orientation val="minMax"/>
          <c:max val="2023"/>
          <c:min val="2010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398949040"/>
        <c:crosses val="autoZero"/>
        <c:crossBetween val="midCat"/>
        <c:majorUnit val="1"/>
      </c:valAx>
      <c:valAx>
        <c:axId val="39894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% HDP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39894871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688781698445641"/>
          <c:y val="0.25427658848960921"/>
          <c:w val="0.23311224740788328"/>
          <c:h val="0.483958843642756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sz="1600" dirty="0"/>
              <a:t>Počet osob ve věku 21-64 let na 1 osobu starší 65</a:t>
            </a:r>
            <a:r>
              <a:rPr lang="cs-CZ" sz="1600" baseline="0" dirty="0"/>
              <a:t> let</a:t>
            </a:r>
            <a:endParaRPr lang="cs-CZ" sz="1600" dirty="0"/>
          </a:p>
        </c:rich>
      </c:tx>
      <c:layout>
        <c:manualLayout>
          <c:xMode val="edge"/>
          <c:yMode val="edge"/>
          <c:x val="9.2491987917025786E-2"/>
          <c:y val="1.79898356012330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0138920134983127"/>
          <c:y val="0.11736191091785168"/>
          <c:w val="0.7061304836895389"/>
          <c:h val="0.80601627688330002"/>
        </c:manualLayout>
      </c:layout>
      <c:lineChart>
        <c:grouping val="standard"/>
        <c:varyColors val="0"/>
        <c:ser>
          <c:idx val="0"/>
          <c:order val="0"/>
          <c:tx>
            <c:strRef>
              <c:f>'graf 21-64 na 1 v 65+'!$A$3</c:f>
              <c:strCache>
                <c:ptCount val="1"/>
                <c:pt idx="0">
                  <c:v>Vysoká 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'graf 21-64 na 1 v 65+'!$C$2:$BA$2</c:f>
              <c:numCache>
                <c:formatCode>General</c:formatCode>
                <c:ptCount val="5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  <c:pt idx="31">
                  <c:v>2051</c:v>
                </c:pt>
                <c:pt idx="32">
                  <c:v>2052</c:v>
                </c:pt>
                <c:pt idx="33">
                  <c:v>2053</c:v>
                </c:pt>
                <c:pt idx="34">
                  <c:v>2054</c:v>
                </c:pt>
                <c:pt idx="35">
                  <c:v>2055</c:v>
                </c:pt>
                <c:pt idx="36">
                  <c:v>2056</c:v>
                </c:pt>
                <c:pt idx="37">
                  <c:v>2057</c:v>
                </c:pt>
                <c:pt idx="38">
                  <c:v>2058</c:v>
                </c:pt>
                <c:pt idx="39">
                  <c:v>2059</c:v>
                </c:pt>
                <c:pt idx="40">
                  <c:v>2060</c:v>
                </c:pt>
                <c:pt idx="41">
                  <c:v>2061</c:v>
                </c:pt>
                <c:pt idx="42">
                  <c:v>2062</c:v>
                </c:pt>
                <c:pt idx="43">
                  <c:v>2063</c:v>
                </c:pt>
                <c:pt idx="44">
                  <c:v>2064</c:v>
                </c:pt>
                <c:pt idx="45">
                  <c:v>2065</c:v>
                </c:pt>
                <c:pt idx="46">
                  <c:v>2066</c:v>
                </c:pt>
                <c:pt idx="47">
                  <c:v>2067</c:v>
                </c:pt>
                <c:pt idx="48">
                  <c:v>2068</c:v>
                </c:pt>
                <c:pt idx="49">
                  <c:v>2069</c:v>
                </c:pt>
                <c:pt idx="50">
                  <c:v>2070</c:v>
                </c:pt>
              </c:numCache>
            </c:numRef>
          </c:cat>
          <c:val>
            <c:numRef>
              <c:f>'graf 21-64 na 1 v 65+'!$C$3:$BA$3</c:f>
              <c:numCache>
                <c:formatCode>General</c:formatCode>
                <c:ptCount val="51"/>
                <c:pt idx="0">
                  <c:v>2.9466009579523651</c:v>
                </c:pt>
                <c:pt idx="1">
                  <c:v>2.8674488212667129</c:v>
                </c:pt>
                <c:pt idx="2">
                  <c:v>2.796892673082108</c:v>
                </c:pt>
                <c:pt idx="3">
                  <c:v>2.738644586395993</c:v>
                </c:pt>
                <c:pt idx="4">
                  <c:v>2.6981495588968905</c:v>
                </c:pt>
                <c:pt idx="5">
                  <c:v>2.6744382313052593</c:v>
                </c:pt>
                <c:pt idx="6">
                  <c:v>2.6519135394814981</c:v>
                </c:pt>
                <c:pt idx="7">
                  <c:v>2.6294100450539211</c:v>
                </c:pt>
                <c:pt idx="8">
                  <c:v>2.6064248849150502</c:v>
                </c:pt>
                <c:pt idx="9">
                  <c:v>2.5697436839652195</c:v>
                </c:pt>
                <c:pt idx="10">
                  <c:v>2.5304348977693514</c:v>
                </c:pt>
                <c:pt idx="11">
                  <c:v>2.5012822512317374</c:v>
                </c:pt>
                <c:pt idx="12">
                  <c:v>2.4800597875534787</c:v>
                </c:pt>
                <c:pt idx="13">
                  <c:v>2.4583576938702296</c:v>
                </c:pt>
                <c:pt idx="14">
                  <c:v>2.4383287126326705</c:v>
                </c:pt>
                <c:pt idx="15">
                  <c:v>2.4108217541071748</c:v>
                </c:pt>
                <c:pt idx="16">
                  <c:v>2.37881658720588</c:v>
                </c:pt>
                <c:pt idx="17">
                  <c:v>2.3414293820442253</c:v>
                </c:pt>
                <c:pt idx="18">
                  <c:v>2.2955234848774047</c:v>
                </c:pt>
                <c:pt idx="19">
                  <c:v>2.2337117967278926</c:v>
                </c:pt>
                <c:pt idx="20">
                  <c:v>2.1620248490011624</c:v>
                </c:pt>
                <c:pt idx="21">
                  <c:v>2.0950905002266245</c:v>
                </c:pt>
                <c:pt idx="22">
                  <c:v>2.0352857495629775</c:v>
                </c:pt>
                <c:pt idx="23">
                  <c:v>1.9816226401947221</c:v>
                </c:pt>
                <c:pt idx="24">
                  <c:v>1.9313630176621832</c:v>
                </c:pt>
                <c:pt idx="25">
                  <c:v>1.8867136950847296</c:v>
                </c:pt>
                <c:pt idx="26">
                  <c:v>1.8561507576182898</c:v>
                </c:pt>
                <c:pt idx="27">
                  <c:v>1.8321664182835271</c:v>
                </c:pt>
                <c:pt idx="28">
                  <c:v>1.8081813294701821</c:v>
                </c:pt>
                <c:pt idx="29">
                  <c:v>1.7861157817976843</c:v>
                </c:pt>
                <c:pt idx="30">
                  <c:v>1.7636664833017177</c:v>
                </c:pt>
                <c:pt idx="31">
                  <c:v>1.7410279530626014</c:v>
                </c:pt>
                <c:pt idx="32">
                  <c:v>1.7205426976138452</c:v>
                </c:pt>
                <c:pt idx="33">
                  <c:v>1.701526550624048</c:v>
                </c:pt>
                <c:pt idx="34">
                  <c:v>1.6814182097355459</c:v>
                </c:pt>
                <c:pt idx="35">
                  <c:v>1.6652713322270463</c:v>
                </c:pt>
                <c:pt idx="36">
                  <c:v>1.6484700670044075</c:v>
                </c:pt>
                <c:pt idx="37">
                  <c:v>1.6333078152985179</c:v>
                </c:pt>
                <c:pt idx="38">
                  <c:v>1.6242392056520543</c:v>
                </c:pt>
                <c:pt idx="39">
                  <c:v>1.6164292208427691</c:v>
                </c:pt>
                <c:pt idx="40">
                  <c:v>1.6188922902965901</c:v>
                </c:pt>
                <c:pt idx="41">
                  <c:v>1.6294637101198726</c:v>
                </c:pt>
                <c:pt idx="42">
                  <c:v>1.6447540386623645</c:v>
                </c:pt>
                <c:pt idx="43">
                  <c:v>1.6611513664768587</c:v>
                </c:pt>
                <c:pt idx="44">
                  <c:v>1.6786554666698474</c:v>
                </c:pt>
                <c:pt idx="45">
                  <c:v>1.6976375406885913</c:v>
                </c:pt>
                <c:pt idx="46">
                  <c:v>1.7159849809775729</c:v>
                </c:pt>
                <c:pt idx="47">
                  <c:v>1.7347532042558369</c:v>
                </c:pt>
                <c:pt idx="48">
                  <c:v>1.75350788567829</c:v>
                </c:pt>
                <c:pt idx="49">
                  <c:v>1.7722199612460741</c:v>
                </c:pt>
                <c:pt idx="50">
                  <c:v>1.7881027711925881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7C-4594-9A82-701781D7661C}"/>
            </c:ext>
          </c:extLst>
        </c:ser>
        <c:ser>
          <c:idx val="1"/>
          <c:order val="1"/>
          <c:tx>
            <c:strRef>
              <c:f>'graf 21-64 na 1 v 65+'!$A$4</c:f>
              <c:strCache>
                <c:ptCount val="1"/>
                <c:pt idx="0">
                  <c:v>Střední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'graf 21-64 na 1 v 65+'!$C$2:$BA$2</c:f>
              <c:numCache>
                <c:formatCode>General</c:formatCode>
                <c:ptCount val="5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  <c:pt idx="31">
                  <c:v>2051</c:v>
                </c:pt>
                <c:pt idx="32">
                  <c:v>2052</c:v>
                </c:pt>
                <c:pt idx="33">
                  <c:v>2053</c:v>
                </c:pt>
                <c:pt idx="34">
                  <c:v>2054</c:v>
                </c:pt>
                <c:pt idx="35">
                  <c:v>2055</c:v>
                </c:pt>
                <c:pt idx="36">
                  <c:v>2056</c:v>
                </c:pt>
                <c:pt idx="37">
                  <c:v>2057</c:v>
                </c:pt>
                <c:pt idx="38">
                  <c:v>2058</c:v>
                </c:pt>
                <c:pt idx="39">
                  <c:v>2059</c:v>
                </c:pt>
                <c:pt idx="40">
                  <c:v>2060</c:v>
                </c:pt>
                <c:pt idx="41">
                  <c:v>2061</c:v>
                </c:pt>
                <c:pt idx="42">
                  <c:v>2062</c:v>
                </c:pt>
                <c:pt idx="43">
                  <c:v>2063</c:v>
                </c:pt>
                <c:pt idx="44">
                  <c:v>2064</c:v>
                </c:pt>
                <c:pt idx="45">
                  <c:v>2065</c:v>
                </c:pt>
                <c:pt idx="46">
                  <c:v>2066</c:v>
                </c:pt>
                <c:pt idx="47">
                  <c:v>2067</c:v>
                </c:pt>
                <c:pt idx="48">
                  <c:v>2068</c:v>
                </c:pt>
                <c:pt idx="49">
                  <c:v>2069</c:v>
                </c:pt>
                <c:pt idx="50">
                  <c:v>2070</c:v>
                </c:pt>
              </c:numCache>
            </c:numRef>
          </c:cat>
          <c:val>
            <c:numRef>
              <c:f>'graf 21-64 na 1 v 65+'!$C$4:$BA$4</c:f>
              <c:numCache>
                <c:formatCode>General</c:formatCode>
                <c:ptCount val="51"/>
                <c:pt idx="0">
                  <c:v>2.9466009579523651</c:v>
                </c:pt>
                <c:pt idx="1">
                  <c:v>2.8673707615979844</c:v>
                </c:pt>
                <c:pt idx="2">
                  <c:v>2.7968780581540265</c:v>
                </c:pt>
                <c:pt idx="3">
                  <c:v>2.7388323926400466</c:v>
                </c:pt>
                <c:pt idx="4">
                  <c:v>2.6987243623625159</c:v>
                </c:pt>
                <c:pt idx="5">
                  <c:v>2.6756409283773586</c:v>
                </c:pt>
                <c:pt idx="6">
                  <c:v>2.6539375385428867</c:v>
                </c:pt>
                <c:pt idx="7">
                  <c:v>2.6324366001108737</c:v>
                </c:pt>
                <c:pt idx="8">
                  <c:v>2.6106311031313698</c:v>
                </c:pt>
                <c:pt idx="9">
                  <c:v>2.5751491476466208</c:v>
                </c:pt>
                <c:pt idx="10">
                  <c:v>2.5371234142225676</c:v>
                </c:pt>
                <c:pt idx="11">
                  <c:v>2.5094873523661141</c:v>
                </c:pt>
                <c:pt idx="12">
                  <c:v>2.4900034078578459</c:v>
                </c:pt>
                <c:pt idx="13">
                  <c:v>2.4701343186573865</c:v>
                </c:pt>
                <c:pt idx="14">
                  <c:v>2.4520610171264345</c:v>
                </c:pt>
                <c:pt idx="15">
                  <c:v>2.4264199745790052</c:v>
                </c:pt>
                <c:pt idx="16">
                  <c:v>2.396196002296787</c:v>
                </c:pt>
                <c:pt idx="17">
                  <c:v>2.360438458700882</c:v>
                </c:pt>
                <c:pt idx="18">
                  <c:v>2.315879687873295</c:v>
                </c:pt>
                <c:pt idx="19">
                  <c:v>2.2548730249790352</c:v>
                </c:pt>
                <c:pt idx="20">
                  <c:v>2.1835494405177278</c:v>
                </c:pt>
                <c:pt idx="21">
                  <c:v>2.1169383490765479</c:v>
                </c:pt>
                <c:pt idx="22">
                  <c:v>2.055662812261875</c:v>
                </c:pt>
                <c:pt idx="23">
                  <c:v>2.000676911615896</c:v>
                </c:pt>
                <c:pt idx="24">
                  <c:v>1.9491681351917136</c:v>
                </c:pt>
                <c:pt idx="25">
                  <c:v>1.9034328593130385</c:v>
                </c:pt>
                <c:pt idx="26">
                  <c:v>1.8722457726454524</c:v>
                </c:pt>
                <c:pt idx="27">
                  <c:v>1.8478666473721399</c:v>
                </c:pt>
                <c:pt idx="28">
                  <c:v>1.8234920276964079</c:v>
                </c:pt>
                <c:pt idx="29">
                  <c:v>1.8011262824631655</c:v>
                </c:pt>
                <c:pt idx="30">
                  <c:v>1.7783945803113046</c:v>
                </c:pt>
                <c:pt idx="31">
                  <c:v>1.7555129286992697</c:v>
                </c:pt>
                <c:pt idx="32">
                  <c:v>1.7349438004578823</c:v>
                </c:pt>
                <c:pt idx="33">
                  <c:v>1.7159963973404657</c:v>
                </c:pt>
                <c:pt idx="34">
                  <c:v>1.6960010380350132</c:v>
                </c:pt>
                <c:pt idx="35">
                  <c:v>1.6802637034797854</c:v>
                </c:pt>
                <c:pt idx="36">
                  <c:v>1.6639644536902602</c:v>
                </c:pt>
                <c:pt idx="37">
                  <c:v>1.6495182010597833</c:v>
                </c:pt>
                <c:pt idx="38">
                  <c:v>1.6416362319268218</c:v>
                </c:pt>
                <c:pt idx="39">
                  <c:v>1.6352318105801504</c:v>
                </c:pt>
                <c:pt idx="40">
                  <c:v>1.6398463364036782</c:v>
                </c:pt>
                <c:pt idx="41">
                  <c:v>1.6532100125243718</c:v>
                </c:pt>
                <c:pt idx="42">
                  <c:v>1.6717086258008986</c:v>
                </c:pt>
                <c:pt idx="43">
                  <c:v>1.6914340426050896</c:v>
                </c:pt>
                <c:pt idx="44">
                  <c:v>1.7123217817940668</c:v>
                </c:pt>
                <c:pt idx="45">
                  <c:v>1.7347173336769945</c:v>
                </c:pt>
                <c:pt idx="46">
                  <c:v>1.7562748795259091</c:v>
                </c:pt>
                <c:pt idx="47">
                  <c:v>1.7780601673867609</c:v>
                </c:pt>
                <c:pt idx="48">
                  <c:v>1.7995370129476234</c:v>
                </c:pt>
                <c:pt idx="49">
                  <c:v>1.8206116464490112</c:v>
                </c:pt>
                <c:pt idx="50">
                  <c:v>1.8381666618910881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7C-4594-9A82-701781D7661C}"/>
            </c:ext>
          </c:extLst>
        </c:ser>
        <c:ser>
          <c:idx val="2"/>
          <c:order val="2"/>
          <c:tx>
            <c:strRef>
              <c:f>'graf 21-64 na 1 v 65+'!$A$5</c:f>
              <c:strCache>
                <c:ptCount val="1"/>
                <c:pt idx="0">
                  <c:v>Nízká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'graf 21-64 na 1 v 65+'!$C$2:$BA$2</c:f>
              <c:numCache>
                <c:formatCode>General</c:formatCode>
                <c:ptCount val="5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  <c:pt idx="31">
                  <c:v>2051</c:v>
                </c:pt>
                <c:pt idx="32">
                  <c:v>2052</c:v>
                </c:pt>
                <c:pt idx="33">
                  <c:v>2053</c:v>
                </c:pt>
                <c:pt idx="34">
                  <c:v>2054</c:v>
                </c:pt>
                <c:pt idx="35">
                  <c:v>2055</c:v>
                </c:pt>
                <c:pt idx="36">
                  <c:v>2056</c:v>
                </c:pt>
                <c:pt idx="37">
                  <c:v>2057</c:v>
                </c:pt>
                <c:pt idx="38">
                  <c:v>2058</c:v>
                </c:pt>
                <c:pt idx="39">
                  <c:v>2059</c:v>
                </c:pt>
                <c:pt idx="40">
                  <c:v>2060</c:v>
                </c:pt>
                <c:pt idx="41">
                  <c:v>2061</c:v>
                </c:pt>
                <c:pt idx="42">
                  <c:v>2062</c:v>
                </c:pt>
                <c:pt idx="43">
                  <c:v>2063</c:v>
                </c:pt>
                <c:pt idx="44">
                  <c:v>2064</c:v>
                </c:pt>
                <c:pt idx="45">
                  <c:v>2065</c:v>
                </c:pt>
                <c:pt idx="46">
                  <c:v>2066</c:v>
                </c:pt>
                <c:pt idx="47">
                  <c:v>2067</c:v>
                </c:pt>
                <c:pt idx="48">
                  <c:v>2068</c:v>
                </c:pt>
                <c:pt idx="49">
                  <c:v>2069</c:v>
                </c:pt>
                <c:pt idx="50">
                  <c:v>2070</c:v>
                </c:pt>
              </c:numCache>
            </c:numRef>
          </c:cat>
          <c:val>
            <c:numRef>
              <c:f>'graf 21-64 na 1 v 65+'!$C$5:$BA$5</c:f>
              <c:numCache>
                <c:formatCode>General</c:formatCode>
                <c:ptCount val="51"/>
                <c:pt idx="0">
                  <c:v>2.9466009579523651</c:v>
                </c:pt>
                <c:pt idx="1">
                  <c:v>2.8684159756665522</c:v>
                </c:pt>
                <c:pt idx="2">
                  <c:v>2.7989141928736112</c:v>
                </c:pt>
                <c:pt idx="3">
                  <c:v>2.741875106812496</c:v>
                </c:pt>
                <c:pt idx="4">
                  <c:v>2.7028821590029151</c:v>
                </c:pt>
                <c:pt idx="5">
                  <c:v>2.6811040705454832</c:v>
                </c:pt>
                <c:pt idx="6">
                  <c:v>2.660850542539805</c:v>
                </c:pt>
                <c:pt idx="7">
                  <c:v>2.6409408894154609</c:v>
                </c:pt>
                <c:pt idx="8">
                  <c:v>2.6208630850723273</c:v>
                </c:pt>
                <c:pt idx="9">
                  <c:v>2.5870465681885633</c:v>
                </c:pt>
                <c:pt idx="10">
                  <c:v>2.5507194541414346</c:v>
                </c:pt>
                <c:pt idx="11">
                  <c:v>2.5250187910056452</c:v>
                </c:pt>
                <c:pt idx="12">
                  <c:v>2.5077052417187482</c:v>
                </c:pt>
                <c:pt idx="13">
                  <c:v>2.4900864597112737</c:v>
                </c:pt>
                <c:pt idx="14">
                  <c:v>2.4743595868553143</c:v>
                </c:pt>
                <c:pt idx="15">
                  <c:v>2.4508805298385585</c:v>
                </c:pt>
                <c:pt idx="16">
                  <c:v>2.4226424805553091</c:v>
                </c:pt>
                <c:pt idx="17">
                  <c:v>2.3886143351613307</c:v>
                </c:pt>
                <c:pt idx="18">
                  <c:v>2.3453567960039043</c:v>
                </c:pt>
                <c:pt idx="19">
                  <c:v>2.2848567519763328</c:v>
                </c:pt>
                <c:pt idx="20">
                  <c:v>2.213394467893941</c:v>
                </c:pt>
                <c:pt idx="21">
                  <c:v>2.1465741218786283</c:v>
                </c:pt>
                <c:pt idx="22">
                  <c:v>2.0824732294421988</c:v>
                </c:pt>
                <c:pt idx="23">
                  <c:v>2.0246278534373121</c:v>
                </c:pt>
                <c:pt idx="24">
                  <c:v>1.9701588999904862</c:v>
                </c:pt>
                <c:pt idx="25">
                  <c:v>1.9215072360346741</c:v>
                </c:pt>
                <c:pt idx="26">
                  <c:v>1.8878976290638376</c:v>
                </c:pt>
                <c:pt idx="27">
                  <c:v>1.8613047784577688</c:v>
                </c:pt>
                <c:pt idx="28">
                  <c:v>1.8346678389920061</c:v>
                </c:pt>
                <c:pt idx="29">
                  <c:v>1.8101346918294012</c:v>
                </c:pt>
                <c:pt idx="30">
                  <c:v>1.7852476543625313</c:v>
                </c:pt>
                <c:pt idx="31">
                  <c:v>1.7602506189770162</c:v>
                </c:pt>
                <c:pt idx="32">
                  <c:v>1.7377534331352049</c:v>
                </c:pt>
                <c:pt idx="33">
                  <c:v>1.717044946535657</c:v>
                </c:pt>
                <c:pt idx="34">
                  <c:v>1.6953045309215373</c:v>
                </c:pt>
                <c:pt idx="35">
                  <c:v>1.6781377057758753</c:v>
                </c:pt>
                <c:pt idx="36">
                  <c:v>1.6604292255204685</c:v>
                </c:pt>
                <c:pt idx="37">
                  <c:v>1.64471063910264</c:v>
                </c:pt>
                <c:pt idx="38">
                  <c:v>1.6359659965323734</c:v>
                </c:pt>
                <c:pt idx="39">
                  <c:v>1.6287446934176504</c:v>
                </c:pt>
                <c:pt idx="40">
                  <c:v>1.6332548406296998</c:v>
                </c:pt>
                <c:pt idx="41">
                  <c:v>1.6471178633664403</c:v>
                </c:pt>
                <c:pt idx="42">
                  <c:v>1.6664740259017592</c:v>
                </c:pt>
                <c:pt idx="43">
                  <c:v>1.68709620397191</c:v>
                </c:pt>
                <c:pt idx="44">
                  <c:v>1.7088823336707764</c:v>
                </c:pt>
                <c:pt idx="45">
                  <c:v>1.7321530324566474</c:v>
                </c:pt>
                <c:pt idx="46">
                  <c:v>1.754255079496384</c:v>
                </c:pt>
                <c:pt idx="47">
                  <c:v>1.7762495257951811</c:v>
                </c:pt>
                <c:pt idx="48">
                  <c:v>1.7974352842437384</c:v>
                </c:pt>
                <c:pt idx="49">
                  <c:v>1.8175986141376579</c:v>
                </c:pt>
                <c:pt idx="50">
                  <c:v>1.8331605549595504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F7C-4594-9A82-701781D7661C}"/>
            </c:ext>
          </c:extLst>
        </c:ser>
        <c:ser>
          <c:idx val="3"/>
          <c:order val="3"/>
          <c:tx>
            <c:strRef>
              <c:f>'graf 21-64 na 1 v 65+'!$A$6</c:f>
              <c:strCache>
                <c:ptCount val="1"/>
                <c:pt idx="0">
                  <c:v>Střední bez migrace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'graf 21-64 na 1 v 65+'!$C$2:$BA$2</c:f>
              <c:numCache>
                <c:formatCode>General</c:formatCode>
                <c:ptCount val="5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  <c:pt idx="31">
                  <c:v>2051</c:v>
                </c:pt>
                <c:pt idx="32">
                  <c:v>2052</c:v>
                </c:pt>
                <c:pt idx="33">
                  <c:v>2053</c:v>
                </c:pt>
                <c:pt idx="34">
                  <c:v>2054</c:v>
                </c:pt>
                <c:pt idx="35">
                  <c:v>2055</c:v>
                </c:pt>
                <c:pt idx="36">
                  <c:v>2056</c:v>
                </c:pt>
                <c:pt idx="37">
                  <c:v>2057</c:v>
                </c:pt>
                <c:pt idx="38">
                  <c:v>2058</c:v>
                </c:pt>
                <c:pt idx="39">
                  <c:v>2059</c:v>
                </c:pt>
                <c:pt idx="40">
                  <c:v>2060</c:v>
                </c:pt>
                <c:pt idx="41">
                  <c:v>2061</c:v>
                </c:pt>
                <c:pt idx="42">
                  <c:v>2062</c:v>
                </c:pt>
                <c:pt idx="43">
                  <c:v>2063</c:v>
                </c:pt>
                <c:pt idx="44">
                  <c:v>2064</c:v>
                </c:pt>
                <c:pt idx="45">
                  <c:v>2065</c:v>
                </c:pt>
                <c:pt idx="46">
                  <c:v>2066</c:v>
                </c:pt>
                <c:pt idx="47">
                  <c:v>2067</c:v>
                </c:pt>
                <c:pt idx="48">
                  <c:v>2068</c:v>
                </c:pt>
                <c:pt idx="49">
                  <c:v>2069</c:v>
                </c:pt>
                <c:pt idx="50">
                  <c:v>2070</c:v>
                </c:pt>
              </c:numCache>
            </c:numRef>
          </c:cat>
          <c:val>
            <c:numRef>
              <c:f>'graf 21-64 na 1 v 65+'!$C$6:$BA$6</c:f>
              <c:numCache>
                <c:formatCode>General</c:formatCode>
                <c:ptCount val="51"/>
                <c:pt idx="0">
                  <c:v>2.9466009579523651</c:v>
                </c:pt>
                <c:pt idx="1">
                  <c:v>2.8592920878948331</c:v>
                </c:pt>
                <c:pt idx="2">
                  <c:v>2.7807376376185791</c:v>
                </c:pt>
                <c:pt idx="3">
                  <c:v>2.7146420834893954</c:v>
                </c:pt>
                <c:pt idx="4">
                  <c:v>2.6664265511819418</c:v>
                </c:pt>
                <c:pt idx="5">
                  <c:v>2.6351150327612514</c:v>
                </c:pt>
                <c:pt idx="6">
                  <c:v>2.605196111664176</c:v>
                </c:pt>
                <c:pt idx="7">
                  <c:v>2.5755449459908553</c:v>
                </c:pt>
                <c:pt idx="8">
                  <c:v>2.5457034061195984</c:v>
                </c:pt>
                <c:pt idx="9">
                  <c:v>2.5026141903102692</c:v>
                </c:pt>
                <c:pt idx="10">
                  <c:v>2.4572548209009835</c:v>
                </c:pt>
                <c:pt idx="11">
                  <c:v>2.4222477847014874</c:v>
                </c:pt>
                <c:pt idx="12">
                  <c:v>2.3953519709282469</c:v>
                </c:pt>
                <c:pt idx="13">
                  <c:v>2.3681145240105739</c:v>
                </c:pt>
                <c:pt idx="14">
                  <c:v>2.3427629332495497</c:v>
                </c:pt>
                <c:pt idx="15">
                  <c:v>2.3101995918375731</c:v>
                </c:pt>
                <c:pt idx="16">
                  <c:v>2.2734135615557642</c:v>
                </c:pt>
                <c:pt idx="17">
                  <c:v>2.2314887281635625</c:v>
                </c:pt>
                <c:pt idx="18">
                  <c:v>2.1813132925402057</c:v>
                </c:pt>
                <c:pt idx="19">
                  <c:v>2.1155350063543481</c:v>
                </c:pt>
                <c:pt idx="20">
                  <c:v>2.0400423462595518</c:v>
                </c:pt>
                <c:pt idx="21">
                  <c:v>1.9691913628941877</c:v>
                </c:pt>
                <c:pt idx="22">
                  <c:v>1.9035654963995599</c:v>
                </c:pt>
                <c:pt idx="23">
                  <c:v>1.8441311045003252</c:v>
                </c:pt>
                <c:pt idx="24">
                  <c:v>1.7881713574692526</c:v>
                </c:pt>
                <c:pt idx="25">
                  <c:v>1.7378480051265777</c:v>
                </c:pt>
                <c:pt idx="26">
                  <c:v>1.701473427188068</c:v>
                </c:pt>
                <c:pt idx="27">
                  <c:v>1.6716444313198913</c:v>
                </c:pt>
                <c:pt idx="28">
                  <c:v>1.6419086938890337</c:v>
                </c:pt>
                <c:pt idx="29">
                  <c:v>1.6141879925414673</c:v>
                </c:pt>
                <c:pt idx="30">
                  <c:v>1.5862642259103339</c:v>
                </c:pt>
                <c:pt idx="31">
                  <c:v>1.5583827741675185</c:v>
                </c:pt>
                <c:pt idx="32">
                  <c:v>1.5329105990679714</c:v>
                </c:pt>
                <c:pt idx="33">
                  <c:v>1.5092466679540255</c:v>
                </c:pt>
                <c:pt idx="34">
                  <c:v>1.4849405763032435</c:v>
                </c:pt>
                <c:pt idx="35">
                  <c:v>1.4650569158870916</c:v>
                </c:pt>
                <c:pt idx="36">
                  <c:v>1.4451251501347266</c:v>
                </c:pt>
                <c:pt idx="37">
                  <c:v>1.4274765981315249</c:v>
                </c:pt>
                <c:pt idx="38">
                  <c:v>1.4166021322989584</c:v>
                </c:pt>
                <c:pt idx="39">
                  <c:v>1.4077512029527559</c:v>
                </c:pt>
                <c:pt idx="40">
                  <c:v>1.4099853419939923</c:v>
                </c:pt>
                <c:pt idx="41">
                  <c:v>1.4212247221260432</c:v>
                </c:pt>
                <c:pt idx="42">
                  <c:v>1.4380965625368605</c:v>
                </c:pt>
                <c:pt idx="43">
                  <c:v>1.4568923619324354</c:v>
                </c:pt>
                <c:pt idx="44">
                  <c:v>1.4775259627441637</c:v>
                </c:pt>
                <c:pt idx="45">
                  <c:v>1.5002909171732235</c:v>
                </c:pt>
                <c:pt idx="46">
                  <c:v>1.5228289266934321</c:v>
                </c:pt>
                <c:pt idx="47">
                  <c:v>1.5460825956248951</c:v>
                </c:pt>
                <c:pt idx="48">
                  <c:v>1.5694441981872311</c:v>
                </c:pt>
                <c:pt idx="49">
                  <c:v>1.5927379636958714</c:v>
                </c:pt>
                <c:pt idx="50">
                  <c:v>1.6127372574278076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F7C-4594-9A82-701781D766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8410888"/>
        <c:axId val="598411544"/>
      </c:lineChart>
      <c:catAx>
        <c:axId val="598410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598411544"/>
        <c:crosses val="autoZero"/>
        <c:auto val="1"/>
        <c:lblAlgn val="ctr"/>
        <c:lblOffset val="100"/>
        <c:tickLblSkip val="10"/>
        <c:noMultiLvlLbl val="0"/>
      </c:catAx>
      <c:valAx>
        <c:axId val="598411544"/>
        <c:scaling>
          <c:orientation val="minMax"/>
          <c:max val="3.25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200"/>
                  <a:t>počet osob</a:t>
                </a:r>
              </a:p>
            </c:rich>
          </c:tx>
          <c:layout>
            <c:manualLayout>
              <c:xMode val="edge"/>
              <c:yMode val="edge"/>
              <c:x val="9.9205904256654404E-3"/>
              <c:y val="0.3720890108735099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#,##0.0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598410888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0212832770903619"/>
          <c:y val="0.24380518332498261"/>
          <c:w val="0.19534651918510187"/>
          <c:h val="0.431408382599226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069054761026786E-2"/>
          <c:y val="4.1858708367649912E-2"/>
          <c:w val="0.69972399945458741"/>
          <c:h val="0.88180233300284505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list!$A$7</c:f>
              <c:strCache>
                <c:ptCount val="1"/>
                <c:pt idx="0">
                  <c:v>simulace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numRef>
              <c:f>list!$C$3:$BZ$3</c:f>
              <c:numCache>
                <c:formatCode>General</c:formatCode>
                <c:ptCount val="76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  <c:pt idx="25">
                  <c:v>2020</c:v>
                </c:pt>
                <c:pt idx="26">
                  <c:v>2021</c:v>
                </c:pt>
                <c:pt idx="27">
                  <c:v>2022</c:v>
                </c:pt>
                <c:pt idx="28">
                  <c:v>2023</c:v>
                </c:pt>
                <c:pt idx="29">
                  <c:v>2024</c:v>
                </c:pt>
                <c:pt idx="30">
                  <c:v>2025</c:v>
                </c:pt>
                <c:pt idx="31">
                  <c:v>2026</c:v>
                </c:pt>
                <c:pt idx="32">
                  <c:v>2027</c:v>
                </c:pt>
                <c:pt idx="33">
                  <c:v>2028</c:v>
                </c:pt>
                <c:pt idx="34">
                  <c:v>2029</c:v>
                </c:pt>
                <c:pt idx="35">
                  <c:v>2030</c:v>
                </c:pt>
                <c:pt idx="36">
                  <c:v>2031</c:v>
                </c:pt>
                <c:pt idx="37">
                  <c:v>2032</c:v>
                </c:pt>
                <c:pt idx="38">
                  <c:v>2033</c:v>
                </c:pt>
                <c:pt idx="39">
                  <c:v>2034</c:v>
                </c:pt>
                <c:pt idx="40">
                  <c:v>2035</c:v>
                </c:pt>
                <c:pt idx="41">
                  <c:v>2036</c:v>
                </c:pt>
                <c:pt idx="42">
                  <c:v>2037</c:v>
                </c:pt>
                <c:pt idx="43">
                  <c:v>2038</c:v>
                </c:pt>
                <c:pt idx="44">
                  <c:v>2039</c:v>
                </c:pt>
                <c:pt idx="45">
                  <c:v>2040</c:v>
                </c:pt>
                <c:pt idx="46">
                  <c:v>2041</c:v>
                </c:pt>
                <c:pt idx="47">
                  <c:v>2042</c:v>
                </c:pt>
                <c:pt idx="48">
                  <c:v>2043</c:v>
                </c:pt>
                <c:pt idx="49">
                  <c:v>2044</c:v>
                </c:pt>
                <c:pt idx="50">
                  <c:v>2045</c:v>
                </c:pt>
                <c:pt idx="51">
                  <c:v>2046</c:v>
                </c:pt>
                <c:pt idx="52">
                  <c:v>2047</c:v>
                </c:pt>
                <c:pt idx="53">
                  <c:v>2048</c:v>
                </c:pt>
                <c:pt idx="54">
                  <c:v>2049</c:v>
                </c:pt>
                <c:pt idx="55">
                  <c:v>2050</c:v>
                </c:pt>
                <c:pt idx="56">
                  <c:v>2051</c:v>
                </c:pt>
                <c:pt idx="57">
                  <c:v>2052</c:v>
                </c:pt>
                <c:pt idx="58">
                  <c:v>2053</c:v>
                </c:pt>
                <c:pt idx="59">
                  <c:v>2054</c:v>
                </c:pt>
                <c:pt idx="60">
                  <c:v>2055</c:v>
                </c:pt>
                <c:pt idx="61">
                  <c:v>2056</c:v>
                </c:pt>
                <c:pt idx="62">
                  <c:v>2057</c:v>
                </c:pt>
                <c:pt idx="63">
                  <c:v>2058</c:v>
                </c:pt>
                <c:pt idx="64">
                  <c:v>2059</c:v>
                </c:pt>
                <c:pt idx="65">
                  <c:v>2060</c:v>
                </c:pt>
                <c:pt idx="66">
                  <c:v>2061</c:v>
                </c:pt>
                <c:pt idx="67">
                  <c:v>2062</c:v>
                </c:pt>
                <c:pt idx="68">
                  <c:v>2063</c:v>
                </c:pt>
                <c:pt idx="69">
                  <c:v>2064</c:v>
                </c:pt>
                <c:pt idx="70">
                  <c:v>2065</c:v>
                </c:pt>
                <c:pt idx="71">
                  <c:v>2066</c:v>
                </c:pt>
                <c:pt idx="72">
                  <c:v>2067</c:v>
                </c:pt>
                <c:pt idx="73">
                  <c:v>2068</c:v>
                </c:pt>
                <c:pt idx="74">
                  <c:v>2069</c:v>
                </c:pt>
                <c:pt idx="75">
                  <c:v>2070</c:v>
                </c:pt>
              </c:numCache>
            </c:numRef>
          </c:cat>
          <c:val>
            <c:numRef>
              <c:f>list!$C$7:$BZ$7</c:f>
              <c:numCache>
                <c:formatCode>General</c:formatCode>
                <c:ptCount val="76"/>
                <c:pt idx="25" formatCode="0.00">
                  <c:v>240</c:v>
                </c:pt>
                <c:pt idx="26" formatCode="0.00">
                  <c:v>240</c:v>
                </c:pt>
                <c:pt idx="27" formatCode="0.00">
                  <c:v>240</c:v>
                </c:pt>
                <c:pt idx="28" formatCode="0.00">
                  <c:v>240</c:v>
                </c:pt>
                <c:pt idx="29" formatCode="0.00">
                  <c:v>240</c:v>
                </c:pt>
                <c:pt idx="30" formatCode="0.00">
                  <c:v>240</c:v>
                </c:pt>
                <c:pt idx="31" formatCode="0.00">
                  <c:v>240</c:v>
                </c:pt>
                <c:pt idx="32" formatCode="0.00">
                  <c:v>240</c:v>
                </c:pt>
                <c:pt idx="33" formatCode="0.00">
                  <c:v>240</c:v>
                </c:pt>
                <c:pt idx="34" formatCode="0.00">
                  <c:v>240</c:v>
                </c:pt>
                <c:pt idx="35" formatCode="0.00">
                  <c:v>240</c:v>
                </c:pt>
                <c:pt idx="36" formatCode="0.00">
                  <c:v>240</c:v>
                </c:pt>
                <c:pt idx="37" formatCode="0.00">
                  <c:v>240</c:v>
                </c:pt>
                <c:pt idx="38" formatCode="0.00">
                  <c:v>240</c:v>
                </c:pt>
                <c:pt idx="39" formatCode="0.00">
                  <c:v>240</c:v>
                </c:pt>
                <c:pt idx="40" formatCode="0.00">
                  <c:v>240</c:v>
                </c:pt>
                <c:pt idx="41" formatCode="0.00">
                  <c:v>240</c:v>
                </c:pt>
                <c:pt idx="42" formatCode="0.00">
                  <c:v>240</c:v>
                </c:pt>
                <c:pt idx="43" formatCode="0.00">
                  <c:v>240</c:v>
                </c:pt>
                <c:pt idx="44" formatCode="0.00">
                  <c:v>240</c:v>
                </c:pt>
                <c:pt idx="45" formatCode="0.00">
                  <c:v>240</c:v>
                </c:pt>
                <c:pt idx="46" formatCode="0.00">
                  <c:v>240</c:v>
                </c:pt>
                <c:pt idx="47" formatCode="0.00">
                  <c:v>240</c:v>
                </c:pt>
                <c:pt idx="48" formatCode="0.00">
                  <c:v>240</c:v>
                </c:pt>
                <c:pt idx="49" formatCode="0.00">
                  <c:v>240</c:v>
                </c:pt>
                <c:pt idx="50" formatCode="0.00">
                  <c:v>240</c:v>
                </c:pt>
                <c:pt idx="51" formatCode="0.00">
                  <c:v>240</c:v>
                </c:pt>
                <c:pt idx="52" formatCode="0.00">
                  <c:v>240</c:v>
                </c:pt>
                <c:pt idx="53" formatCode="0.00">
                  <c:v>240</c:v>
                </c:pt>
                <c:pt idx="54" formatCode="0.00">
                  <c:v>240</c:v>
                </c:pt>
                <c:pt idx="55" formatCode="0.00">
                  <c:v>240</c:v>
                </c:pt>
                <c:pt idx="56" formatCode="0.00">
                  <c:v>240</c:v>
                </c:pt>
                <c:pt idx="57" formatCode="0.00">
                  <c:v>240</c:v>
                </c:pt>
                <c:pt idx="58" formatCode="0.00">
                  <c:v>240</c:v>
                </c:pt>
                <c:pt idx="59" formatCode="0.00">
                  <c:v>240</c:v>
                </c:pt>
                <c:pt idx="60" formatCode="0.00">
                  <c:v>240</c:v>
                </c:pt>
                <c:pt idx="61" formatCode="0.00">
                  <c:v>240</c:v>
                </c:pt>
                <c:pt idx="62" formatCode="0.00">
                  <c:v>240</c:v>
                </c:pt>
                <c:pt idx="63" formatCode="0.00">
                  <c:v>240</c:v>
                </c:pt>
                <c:pt idx="64" formatCode="0.00">
                  <c:v>240</c:v>
                </c:pt>
                <c:pt idx="65" formatCode="0.00">
                  <c:v>240</c:v>
                </c:pt>
                <c:pt idx="66" formatCode="0.00">
                  <c:v>240</c:v>
                </c:pt>
                <c:pt idx="67" formatCode="0.00">
                  <c:v>240</c:v>
                </c:pt>
                <c:pt idx="68" formatCode="0.00">
                  <c:v>240</c:v>
                </c:pt>
                <c:pt idx="69" formatCode="0.00">
                  <c:v>240</c:v>
                </c:pt>
                <c:pt idx="70" formatCode="0.00">
                  <c:v>240</c:v>
                </c:pt>
                <c:pt idx="71" formatCode="0.00">
                  <c:v>240</c:v>
                </c:pt>
                <c:pt idx="72" formatCode="0.00">
                  <c:v>240</c:v>
                </c:pt>
                <c:pt idx="73" formatCode="0.00">
                  <c:v>240</c:v>
                </c:pt>
                <c:pt idx="74" formatCode="0.00">
                  <c:v>240</c:v>
                </c:pt>
                <c:pt idx="75" formatCode="0.00">
                  <c:v>240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42-4D01-88F8-97CB89359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318111600"/>
        <c:axId val="318111984"/>
      </c:barChart>
      <c:lineChart>
        <c:grouping val="standard"/>
        <c:varyColors val="0"/>
        <c:ser>
          <c:idx val="0"/>
          <c:order val="0"/>
          <c:tx>
            <c:strRef>
              <c:f>list!$A$4</c:f>
              <c:strCache>
                <c:ptCount val="1"/>
                <c:pt idx="0">
                  <c:v>Rakousko (levá osa)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list!$C$3:$BZ$3</c:f>
              <c:numCache>
                <c:formatCode>General</c:formatCode>
                <c:ptCount val="76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  <c:pt idx="25">
                  <c:v>2020</c:v>
                </c:pt>
                <c:pt idx="26">
                  <c:v>2021</c:v>
                </c:pt>
                <c:pt idx="27">
                  <c:v>2022</c:v>
                </c:pt>
                <c:pt idx="28">
                  <c:v>2023</c:v>
                </c:pt>
                <c:pt idx="29">
                  <c:v>2024</c:v>
                </c:pt>
                <c:pt idx="30">
                  <c:v>2025</c:v>
                </c:pt>
                <c:pt idx="31">
                  <c:v>2026</c:v>
                </c:pt>
                <c:pt idx="32">
                  <c:v>2027</c:v>
                </c:pt>
                <c:pt idx="33">
                  <c:v>2028</c:v>
                </c:pt>
                <c:pt idx="34">
                  <c:v>2029</c:v>
                </c:pt>
                <c:pt idx="35">
                  <c:v>2030</c:v>
                </c:pt>
                <c:pt idx="36">
                  <c:v>2031</c:v>
                </c:pt>
                <c:pt idx="37">
                  <c:v>2032</c:v>
                </c:pt>
                <c:pt idx="38">
                  <c:v>2033</c:v>
                </c:pt>
                <c:pt idx="39">
                  <c:v>2034</c:v>
                </c:pt>
                <c:pt idx="40">
                  <c:v>2035</c:v>
                </c:pt>
                <c:pt idx="41">
                  <c:v>2036</c:v>
                </c:pt>
                <c:pt idx="42">
                  <c:v>2037</c:v>
                </c:pt>
                <c:pt idx="43">
                  <c:v>2038</c:v>
                </c:pt>
                <c:pt idx="44">
                  <c:v>2039</c:v>
                </c:pt>
                <c:pt idx="45">
                  <c:v>2040</c:v>
                </c:pt>
                <c:pt idx="46">
                  <c:v>2041</c:v>
                </c:pt>
                <c:pt idx="47">
                  <c:v>2042</c:v>
                </c:pt>
                <c:pt idx="48">
                  <c:v>2043</c:v>
                </c:pt>
                <c:pt idx="49">
                  <c:v>2044</c:v>
                </c:pt>
                <c:pt idx="50">
                  <c:v>2045</c:v>
                </c:pt>
                <c:pt idx="51">
                  <c:v>2046</c:v>
                </c:pt>
                <c:pt idx="52">
                  <c:v>2047</c:v>
                </c:pt>
                <c:pt idx="53">
                  <c:v>2048</c:v>
                </c:pt>
                <c:pt idx="54">
                  <c:v>2049</c:v>
                </c:pt>
                <c:pt idx="55">
                  <c:v>2050</c:v>
                </c:pt>
                <c:pt idx="56">
                  <c:v>2051</c:v>
                </c:pt>
                <c:pt idx="57">
                  <c:v>2052</c:v>
                </c:pt>
                <c:pt idx="58">
                  <c:v>2053</c:v>
                </c:pt>
                <c:pt idx="59">
                  <c:v>2054</c:v>
                </c:pt>
                <c:pt idx="60">
                  <c:v>2055</c:v>
                </c:pt>
                <c:pt idx="61">
                  <c:v>2056</c:v>
                </c:pt>
                <c:pt idx="62">
                  <c:v>2057</c:v>
                </c:pt>
                <c:pt idx="63">
                  <c:v>2058</c:v>
                </c:pt>
                <c:pt idx="64">
                  <c:v>2059</c:v>
                </c:pt>
                <c:pt idx="65">
                  <c:v>2060</c:v>
                </c:pt>
                <c:pt idx="66">
                  <c:v>2061</c:v>
                </c:pt>
                <c:pt idx="67">
                  <c:v>2062</c:v>
                </c:pt>
                <c:pt idx="68">
                  <c:v>2063</c:v>
                </c:pt>
                <c:pt idx="69">
                  <c:v>2064</c:v>
                </c:pt>
                <c:pt idx="70">
                  <c:v>2065</c:v>
                </c:pt>
                <c:pt idx="71">
                  <c:v>2066</c:v>
                </c:pt>
                <c:pt idx="72">
                  <c:v>2067</c:v>
                </c:pt>
                <c:pt idx="73">
                  <c:v>2068</c:v>
                </c:pt>
                <c:pt idx="74">
                  <c:v>2069</c:v>
                </c:pt>
                <c:pt idx="75">
                  <c:v>2070</c:v>
                </c:pt>
              </c:numCache>
            </c:numRef>
          </c:cat>
          <c:val>
            <c:numRef>
              <c:f>list!$C$4:$BZ$4</c:f>
              <c:numCache>
                <c:formatCode>0.00</c:formatCode>
                <c:ptCount val="76"/>
                <c:pt idx="0">
                  <c:v>90.343698133928299</c:v>
                </c:pt>
                <c:pt idx="1">
                  <c:v>92.108411154115061</c:v>
                </c:pt>
                <c:pt idx="2">
                  <c:v>93.354210151833684</c:v>
                </c:pt>
                <c:pt idx="3">
                  <c:v>95.728309691350347</c:v>
                </c:pt>
                <c:pt idx="4">
                  <c:v>97.651218351797922</c:v>
                </c:pt>
                <c:pt idx="5">
                  <c:v>100</c:v>
                </c:pt>
                <c:pt idx="6">
                  <c:v>100.54341277973036</c:v>
                </c:pt>
                <c:pt idx="7">
                  <c:v>102.30185674094004</c:v>
                </c:pt>
                <c:pt idx="8">
                  <c:v>102.5956713702294</c:v>
                </c:pt>
                <c:pt idx="9">
                  <c:v>104.7465385688521</c:v>
                </c:pt>
                <c:pt idx="10">
                  <c:v>105.82287281666282</c:v>
                </c:pt>
                <c:pt idx="11">
                  <c:v>107.59364238615457</c:v>
                </c:pt>
                <c:pt idx="12">
                  <c:v>109.60160322235967</c:v>
                </c:pt>
                <c:pt idx="13">
                  <c:v>109.12458527049644</c:v>
                </c:pt>
                <c:pt idx="14">
                  <c:v>105.57495527991421</c:v>
                </c:pt>
                <c:pt idx="15">
                  <c:v>106.70880574013175</c:v>
                </c:pt>
                <c:pt idx="16">
                  <c:v>108.14568411938876</c:v>
                </c:pt>
                <c:pt idx="17">
                  <c:v>107.76274607202431</c:v>
                </c:pt>
                <c:pt idx="18">
                  <c:v>107.41703067872494</c:v>
                </c:pt>
                <c:pt idx="19">
                  <c:v>107.10874840644679</c:v>
                </c:pt>
                <c:pt idx="20">
                  <c:v>107.68483360407652</c:v>
                </c:pt>
                <c:pt idx="21">
                  <c:v>108.47732060811879</c:v>
                </c:pt>
                <c:pt idx="22">
                  <c:v>109.39127235264412</c:v>
                </c:pt>
                <c:pt idx="23">
                  <c:v>110.14519594306122</c:v>
                </c:pt>
                <c:pt idx="24">
                  <c:v>110.61595177916951</c:v>
                </c:pt>
                <c:pt idx="25">
                  <c:v>112.27519105585702</c:v>
                </c:pt>
                <c:pt idx="26">
                  <c:v>113.95931892169486</c:v>
                </c:pt>
                <c:pt idx="27">
                  <c:v>115.66870870552029</c:v>
                </c:pt>
                <c:pt idx="28">
                  <c:v>117.4037393361031</c:v>
                </c:pt>
                <c:pt idx="29">
                  <c:v>119.16479542614464</c:v>
                </c:pt>
                <c:pt idx="30">
                  <c:v>120.95226735753678</c:v>
                </c:pt>
                <c:pt idx="31">
                  <c:v>122.76655136789982</c:v>
                </c:pt>
                <c:pt idx="32">
                  <c:v>124.60804963841832</c:v>
                </c:pt>
                <c:pt idx="33">
                  <c:v>126.47717038299456</c:v>
                </c:pt>
                <c:pt idx="34">
                  <c:v>128.3743279387395</c:v>
                </c:pt>
                <c:pt idx="35">
                  <c:v>130.29994285782058</c:v>
                </c:pt>
                <c:pt idx="36">
                  <c:v>132.25444200068787</c:v>
                </c:pt>
                <c:pt idx="37">
                  <c:v>134.23825863069817</c:v>
                </c:pt>
                <c:pt idx="38">
                  <c:v>136.25183251015861</c:v>
                </c:pt>
                <c:pt idx="39">
                  <c:v>138.29560999781103</c:v>
                </c:pt>
                <c:pt idx="40">
                  <c:v>140.37004414777815</c:v>
                </c:pt>
                <c:pt idx="41">
                  <c:v>142.47559480999479</c:v>
                </c:pt>
                <c:pt idx="42">
                  <c:v>144.61272873214469</c:v>
                </c:pt>
                <c:pt idx="43">
                  <c:v>146.78191966312684</c:v>
                </c:pt>
                <c:pt idx="44">
                  <c:v>148.98364845807373</c:v>
                </c:pt>
                <c:pt idx="45">
                  <c:v>151.21840318494478</c:v>
                </c:pt>
                <c:pt idx="46">
                  <c:v>153.48667923271896</c:v>
                </c:pt>
                <c:pt idx="47">
                  <c:v>155.78897942120972</c:v>
                </c:pt>
                <c:pt idx="48">
                  <c:v>158.12581411252785</c:v>
                </c:pt>
                <c:pt idx="49">
                  <c:v>160.49770132421574</c:v>
                </c:pt>
                <c:pt idx="50">
                  <c:v>162.90516684407899</c:v>
                </c:pt>
                <c:pt idx="51">
                  <c:v>165.34874434674015</c:v>
                </c:pt>
                <c:pt idx="52">
                  <c:v>167.82897551194122</c:v>
                </c:pt>
                <c:pt idx="53">
                  <c:v>170.34641014462036</c:v>
                </c:pt>
                <c:pt idx="54">
                  <c:v>172.90160629678965</c:v>
                </c:pt>
                <c:pt idx="55">
                  <c:v>175.49513039124147</c:v>
                </c:pt>
                <c:pt idx="56">
                  <c:v>178.12755734711007</c:v>
                </c:pt>
                <c:pt idx="57">
                  <c:v>180.79947070731671</c:v>
                </c:pt>
                <c:pt idx="58">
                  <c:v>183.51146276792639</c:v>
                </c:pt>
                <c:pt idx="59">
                  <c:v>186.26413470944527</c:v>
                </c:pt>
                <c:pt idx="60">
                  <c:v>189.05809673008693</c:v>
                </c:pt>
                <c:pt idx="61">
                  <c:v>191.89396818103822</c:v>
                </c:pt>
                <c:pt idx="62">
                  <c:v>194.77237770375376</c:v>
                </c:pt>
                <c:pt idx="63">
                  <c:v>197.6939633693101</c:v>
                </c:pt>
                <c:pt idx="64">
                  <c:v>200.65937281984966</c:v>
                </c:pt>
                <c:pt idx="65">
                  <c:v>203.66926341214742</c:v>
                </c:pt>
                <c:pt idx="66">
                  <c:v>206.72430236332963</c:v>
                </c:pt>
                <c:pt idx="67">
                  <c:v>209.82516689877951</c:v>
                </c:pt>
                <c:pt idx="68">
                  <c:v>212.97254440226118</c:v>
                </c:pt>
                <c:pt idx="69">
                  <c:v>216.1671325682951</c:v>
                </c:pt>
                <c:pt idx="70">
                  <c:v>219.40963955681949</c:v>
                </c:pt>
                <c:pt idx="71">
                  <c:v>222.70078415017176</c:v>
                </c:pt>
                <c:pt idx="72">
                  <c:v>226.04129591242432</c:v>
                </c:pt>
                <c:pt idx="73">
                  <c:v>229.43191535111066</c:v>
                </c:pt>
                <c:pt idx="74">
                  <c:v>232.87339408137728</c:v>
                </c:pt>
                <c:pt idx="75">
                  <c:v>236.36649499259789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42-4D01-88F8-97CB89359796}"/>
            </c:ext>
          </c:extLst>
        </c:ser>
        <c:ser>
          <c:idx val="1"/>
          <c:order val="1"/>
          <c:tx>
            <c:strRef>
              <c:f>list!$A$5</c:f>
              <c:strCache>
                <c:ptCount val="1"/>
                <c:pt idx="0">
                  <c:v>Česká republika (levá osa)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list!$C$3:$BZ$3</c:f>
              <c:numCache>
                <c:formatCode>General</c:formatCode>
                <c:ptCount val="76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  <c:pt idx="25">
                  <c:v>2020</c:v>
                </c:pt>
                <c:pt idx="26">
                  <c:v>2021</c:v>
                </c:pt>
                <c:pt idx="27">
                  <c:v>2022</c:v>
                </c:pt>
                <c:pt idx="28">
                  <c:v>2023</c:v>
                </c:pt>
                <c:pt idx="29">
                  <c:v>2024</c:v>
                </c:pt>
                <c:pt idx="30">
                  <c:v>2025</c:v>
                </c:pt>
                <c:pt idx="31">
                  <c:v>2026</c:v>
                </c:pt>
                <c:pt idx="32">
                  <c:v>2027</c:v>
                </c:pt>
                <c:pt idx="33">
                  <c:v>2028</c:v>
                </c:pt>
                <c:pt idx="34">
                  <c:v>2029</c:v>
                </c:pt>
                <c:pt idx="35">
                  <c:v>2030</c:v>
                </c:pt>
                <c:pt idx="36">
                  <c:v>2031</c:v>
                </c:pt>
                <c:pt idx="37">
                  <c:v>2032</c:v>
                </c:pt>
                <c:pt idx="38">
                  <c:v>2033</c:v>
                </c:pt>
                <c:pt idx="39">
                  <c:v>2034</c:v>
                </c:pt>
                <c:pt idx="40">
                  <c:v>2035</c:v>
                </c:pt>
                <c:pt idx="41">
                  <c:v>2036</c:v>
                </c:pt>
                <c:pt idx="42">
                  <c:v>2037</c:v>
                </c:pt>
                <c:pt idx="43">
                  <c:v>2038</c:v>
                </c:pt>
                <c:pt idx="44">
                  <c:v>2039</c:v>
                </c:pt>
                <c:pt idx="45">
                  <c:v>2040</c:v>
                </c:pt>
                <c:pt idx="46">
                  <c:v>2041</c:v>
                </c:pt>
                <c:pt idx="47">
                  <c:v>2042</c:v>
                </c:pt>
                <c:pt idx="48">
                  <c:v>2043</c:v>
                </c:pt>
                <c:pt idx="49">
                  <c:v>2044</c:v>
                </c:pt>
                <c:pt idx="50">
                  <c:v>2045</c:v>
                </c:pt>
                <c:pt idx="51">
                  <c:v>2046</c:v>
                </c:pt>
                <c:pt idx="52">
                  <c:v>2047</c:v>
                </c:pt>
                <c:pt idx="53">
                  <c:v>2048</c:v>
                </c:pt>
                <c:pt idx="54">
                  <c:v>2049</c:v>
                </c:pt>
                <c:pt idx="55">
                  <c:v>2050</c:v>
                </c:pt>
                <c:pt idx="56">
                  <c:v>2051</c:v>
                </c:pt>
                <c:pt idx="57">
                  <c:v>2052</c:v>
                </c:pt>
                <c:pt idx="58">
                  <c:v>2053</c:v>
                </c:pt>
                <c:pt idx="59">
                  <c:v>2054</c:v>
                </c:pt>
                <c:pt idx="60">
                  <c:v>2055</c:v>
                </c:pt>
                <c:pt idx="61">
                  <c:v>2056</c:v>
                </c:pt>
                <c:pt idx="62">
                  <c:v>2057</c:v>
                </c:pt>
                <c:pt idx="63">
                  <c:v>2058</c:v>
                </c:pt>
                <c:pt idx="64">
                  <c:v>2059</c:v>
                </c:pt>
                <c:pt idx="65">
                  <c:v>2060</c:v>
                </c:pt>
                <c:pt idx="66">
                  <c:v>2061</c:v>
                </c:pt>
                <c:pt idx="67">
                  <c:v>2062</c:v>
                </c:pt>
                <c:pt idx="68">
                  <c:v>2063</c:v>
                </c:pt>
                <c:pt idx="69">
                  <c:v>2064</c:v>
                </c:pt>
                <c:pt idx="70">
                  <c:v>2065</c:v>
                </c:pt>
                <c:pt idx="71">
                  <c:v>2066</c:v>
                </c:pt>
                <c:pt idx="72">
                  <c:v>2067</c:v>
                </c:pt>
                <c:pt idx="73">
                  <c:v>2068</c:v>
                </c:pt>
                <c:pt idx="74">
                  <c:v>2069</c:v>
                </c:pt>
                <c:pt idx="75">
                  <c:v>2070</c:v>
                </c:pt>
              </c:numCache>
            </c:numRef>
          </c:cat>
          <c:val>
            <c:numRef>
              <c:f>list!$C$5:$BZ$5</c:f>
              <c:numCache>
                <c:formatCode>0.00</c:formatCode>
                <c:ptCount val="76"/>
                <c:pt idx="0">
                  <c:v>47.348951419116631</c:v>
                </c:pt>
                <c:pt idx="1">
                  <c:v>49.094090073800764</c:v>
                </c:pt>
                <c:pt idx="2">
                  <c:v>49.146962230752379</c:v>
                </c:pt>
                <c:pt idx="3">
                  <c:v>49.850148768894172</c:v>
                </c:pt>
                <c:pt idx="4">
                  <c:v>51.677773190091138</c:v>
                </c:pt>
                <c:pt idx="5">
                  <c:v>54.330272455893713</c:v>
                </c:pt>
                <c:pt idx="6">
                  <c:v>56.060022179070018</c:v>
                </c:pt>
                <c:pt idx="7">
                  <c:v>56.631365522331123</c:v>
                </c:pt>
                <c:pt idx="8">
                  <c:v>59.141301874597268</c:v>
                </c:pt>
                <c:pt idx="9">
                  <c:v>62.160952419597891</c:v>
                </c:pt>
                <c:pt idx="10">
                  <c:v>64.960985456570228</c:v>
                </c:pt>
                <c:pt idx="11">
                  <c:v>68.490134968480874</c:v>
                </c:pt>
                <c:pt idx="12">
                  <c:v>70.848138562768384</c:v>
                </c:pt>
                <c:pt idx="13">
                  <c:v>71.197697428716779</c:v>
                </c:pt>
                <c:pt idx="14">
                  <c:v>69.024877539564059</c:v>
                </c:pt>
                <c:pt idx="15">
                  <c:v>71.331962510381558</c:v>
                </c:pt>
                <c:pt idx="16">
                  <c:v>72.798819566512961</c:v>
                </c:pt>
                <c:pt idx="17">
                  <c:v>71.914465106004116</c:v>
                </c:pt>
                <c:pt idx="18">
                  <c:v>71.336945996505307</c:v>
                </c:pt>
                <c:pt idx="19">
                  <c:v>72.871714654937648</c:v>
                </c:pt>
                <c:pt idx="20">
                  <c:v>75.660366570229485</c:v>
                </c:pt>
                <c:pt idx="21">
                  <c:v>76.301329813823585</c:v>
                </c:pt>
                <c:pt idx="22">
                  <c:v>78.404263771574222</c:v>
                </c:pt>
                <c:pt idx="23">
                  <c:v>79.563774720565647</c:v>
                </c:pt>
                <c:pt idx="24">
                  <c:v>81.055661880597313</c:v>
                </c:pt>
                <c:pt idx="25">
                  <c:v>83.021589164982529</c:v>
                </c:pt>
                <c:pt idx="26">
                  <c:v>85.009223150438174</c:v>
                </c:pt>
                <c:pt idx="27">
                  <c:v>87.018970177890381</c:v>
                </c:pt>
                <c:pt idx="28">
                  <c:v>89.051241845697362</c:v>
                </c:pt>
                <c:pt idx="29">
                  <c:v>91.106455097201845</c:v>
                </c:pt>
                <c:pt idx="30">
                  <c:v>93.185032309506781</c:v>
                </c:pt>
                <c:pt idx="31">
                  <c:v>95.287401383493147</c:v>
                </c:pt>
                <c:pt idx="32">
                  <c:v>97.413995835099868</c:v>
                </c:pt>
                <c:pt idx="33">
                  <c:v>99.56525488788553</c:v>
                </c:pt>
                <c:pt idx="34">
                  <c:v>101.74162356689223</c:v>
                </c:pt>
                <c:pt idx="35">
                  <c:v>103.94355279383124</c:v>
                </c:pt>
                <c:pt idx="36">
                  <c:v>106.17149948361242</c:v>
                </c:pt>
                <c:pt idx="37">
                  <c:v>108.42592664223739</c:v>
                </c:pt>
                <c:pt idx="38">
                  <c:v>110.7073034660781</c:v>
                </c:pt>
                <c:pt idx="39">
                  <c:v>113.01610544256286</c:v>
                </c:pt>
                <c:pt idx="40">
                  <c:v>115.35281445229067</c:v>
                </c:pt>
                <c:pt idx="41">
                  <c:v>117.71791887259801</c:v>
                </c:pt>
                <c:pt idx="42">
                  <c:v>120.11191368259841</c:v>
                </c:pt>
                <c:pt idx="43">
                  <c:v>122.5353005697196</c:v>
                </c:pt>
                <c:pt idx="44">
                  <c:v>124.98858803776058</c:v>
                </c:pt>
                <c:pt idx="45">
                  <c:v>127.4722915164924</c:v>
                </c:pt>
                <c:pt idx="46">
                  <c:v>129.98693347282676</c:v>
                </c:pt>
                <c:pt idx="47">
                  <c:v>132.5330435235764</c:v>
                </c:pt>
                <c:pt idx="48">
                  <c:v>135.11115854983248</c:v>
                </c:pt>
                <c:pt idx="49">
                  <c:v>137.72182281298333</c:v>
                </c:pt>
                <c:pt idx="50">
                  <c:v>140.36558807240064</c:v>
                </c:pt>
                <c:pt idx="51">
                  <c:v>143.04301370481798</c:v>
                </c:pt>
                <c:pt idx="52">
                  <c:v>145.75466682542901</c:v>
                </c:pt>
                <c:pt idx="53">
                  <c:v>148.50112241073069</c:v>
                </c:pt>
                <c:pt idx="54">
                  <c:v>151.28296342313908</c:v>
                </c:pt>
                <c:pt idx="55">
                  <c:v>154.10078093740501</c:v>
                </c:pt>
                <c:pt idx="56">
                  <c:v>156.95517426885715</c:v>
                </c:pt>
                <c:pt idx="57">
                  <c:v>159.84675110350071</c:v>
                </c:pt>
                <c:pt idx="58">
                  <c:v>162.77612762999993</c:v>
                </c:pt>
                <c:pt idx="59">
                  <c:v>165.74392867357486</c:v>
                </c:pt>
                <c:pt idx="60">
                  <c:v>168.75078783183864</c:v>
                </c:pt>
                <c:pt idx="61">
                  <c:v>171.79734761260923</c:v>
                </c:pt>
                <c:pt idx="62">
                  <c:v>174.88425957372226</c:v>
                </c:pt>
                <c:pt idx="63">
                  <c:v>178.01218446487761</c:v>
                </c:pt>
                <c:pt idx="64">
                  <c:v>181.18179237155073</c:v>
                </c:pt>
                <c:pt idx="65">
                  <c:v>184.39376286099957</c:v>
                </c:pt>
                <c:pt idx="66">
                  <c:v>187.64878513039992</c:v>
                </c:pt>
                <c:pt idx="67">
                  <c:v>190.94755815714146</c:v>
                </c:pt>
                <c:pt idx="68">
                  <c:v>194.29079085131764</c:v>
                </c:pt>
                <c:pt idx="69">
                  <c:v>197.67920221044261</c:v>
                </c:pt>
                <c:pt idx="70">
                  <c:v>201.11352147642967</c:v>
                </c:pt>
                <c:pt idx="71">
                  <c:v>204.59448829486601</c:v>
                </c:pt>
                <c:pt idx="72">
                  <c:v>208.12285287661737</c:v>
                </c:pt>
                <c:pt idx="73">
                  <c:v>211.69937616180022</c:v>
                </c:pt>
                <c:pt idx="74">
                  <c:v>215.32482998615589</c:v>
                </c:pt>
                <c:pt idx="75">
                  <c:v>218.99999724986446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42-4D01-88F8-97CB89359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8111600"/>
        <c:axId val="318111984"/>
      </c:lineChart>
      <c:lineChart>
        <c:grouping val="standard"/>
        <c:varyColors val="0"/>
        <c:ser>
          <c:idx val="3"/>
          <c:order val="3"/>
          <c:tx>
            <c:strRef>
              <c:f>list!$A$6</c:f>
              <c:strCache>
                <c:ptCount val="1"/>
                <c:pt idx="0">
                  <c:v>Rozdíl (pravá osa)</c:v>
                </c:pt>
              </c:strCache>
            </c:strRef>
          </c:tx>
          <c:spPr>
            <a:ln w="2857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list!$C$6:$BZ$6</c:f>
              <c:numCache>
                <c:formatCode>0.00</c:formatCode>
                <c:ptCount val="76"/>
                <c:pt idx="0">
                  <c:v>47.590200094615255</c:v>
                </c:pt>
                <c:pt idx="1">
                  <c:v>46.699666774560988</c:v>
                </c:pt>
                <c:pt idx="2">
                  <c:v>47.354316264024412</c:v>
                </c:pt>
                <c:pt idx="3">
                  <c:v>47.925384946603266</c:v>
                </c:pt>
                <c:pt idx="4">
                  <c:v>47.07923355967052</c:v>
                </c:pt>
                <c:pt idx="5">
                  <c:v>45.669727544106294</c:v>
                </c:pt>
                <c:pt idx="6">
                  <c:v>44.242968654857748</c:v>
                </c:pt>
                <c:pt idx="7">
                  <c:v>44.642876164272103</c:v>
                </c:pt>
                <c:pt idx="8">
                  <c:v>42.354973572736384</c:v>
                </c:pt>
                <c:pt idx="9">
                  <c:v>40.655840976799261</c:v>
                </c:pt>
                <c:pt idx="10">
                  <c:v>38.613473885636651</c:v>
                </c:pt>
                <c:pt idx="11">
                  <c:v>36.343697034933399</c:v>
                </c:pt>
                <c:pt idx="12">
                  <c:v>35.358483379999726</c:v>
                </c:pt>
                <c:pt idx="13">
                  <c:v>34.755584864553697</c:v>
                </c:pt>
                <c:pt idx="14">
                  <c:v>34.620026732139053</c:v>
                </c:pt>
                <c:pt idx="15">
                  <c:v>33.152693429915729</c:v>
                </c:pt>
                <c:pt idx="16">
                  <c:v>32.6844892985782</c:v>
                </c:pt>
                <c:pt idx="17">
                  <c:v>33.265931198580105</c:v>
                </c:pt>
                <c:pt idx="18">
                  <c:v>33.588793559311881</c:v>
                </c:pt>
                <c:pt idx="19">
                  <c:v>31.964740752631599</c:v>
                </c:pt>
                <c:pt idx="20">
                  <c:v>29.739069061100096</c:v>
                </c:pt>
                <c:pt idx="21">
                  <c:v>29.661491096865319</c:v>
                </c:pt>
                <c:pt idx="22">
                  <c:v>28.326764937130662</c:v>
                </c:pt>
                <c:pt idx="23">
                  <c:v>27.764643714742149</c:v>
                </c:pt>
                <c:pt idx="24">
                  <c:v>26.723351761765343</c:v>
                </c:pt>
                <c:pt idx="25">
                  <c:v>26.055267967721207</c:v>
                </c:pt>
                <c:pt idx="26">
                  <c:v>25.403886268528183</c:v>
                </c:pt>
                <c:pt idx="27">
                  <c:v>24.768789111814982</c:v>
                </c:pt>
                <c:pt idx="28">
                  <c:v>24.1495693840196</c:v>
                </c:pt>
                <c:pt idx="29">
                  <c:v>23.545830149419118</c:v>
                </c:pt>
                <c:pt idx="30">
                  <c:v>22.95718439568364</c:v>
                </c:pt>
                <c:pt idx="31">
                  <c:v>22.38325478579155</c:v>
                </c:pt>
                <c:pt idx="32">
                  <c:v>21.823673416146761</c:v>
                </c:pt>
                <c:pt idx="33">
                  <c:v>21.278081580743091</c:v>
                </c:pt>
                <c:pt idx="34">
                  <c:v>20.746129541224505</c:v>
                </c:pt>
                <c:pt idx="35">
                  <c:v>20.227476302693887</c:v>
                </c:pt>
                <c:pt idx="36">
                  <c:v>19.721789395126549</c:v>
                </c:pt>
                <c:pt idx="37">
                  <c:v>19.228744660248381</c:v>
                </c:pt>
                <c:pt idx="38">
                  <c:v>18.748026043742172</c:v>
                </c:pt>
                <c:pt idx="39">
                  <c:v>18.279325392648616</c:v>
                </c:pt>
                <c:pt idx="40">
                  <c:v>17.822342257832403</c:v>
                </c:pt>
                <c:pt idx="41">
                  <c:v>17.3767837013866</c:v>
                </c:pt>
                <c:pt idx="42">
                  <c:v>16.942364108851933</c:v>
                </c:pt>
                <c:pt idx="43">
                  <c:v>16.518805006130634</c:v>
                </c:pt>
                <c:pt idx="44">
                  <c:v>16.105834880977369</c:v>
                </c:pt>
                <c:pt idx="45">
                  <c:v>15.703189008952933</c:v>
                </c:pt>
                <c:pt idx="46">
                  <c:v>15.310609283729121</c:v>
                </c:pt>
                <c:pt idx="47">
                  <c:v>14.927844051635887</c:v>
                </c:pt>
                <c:pt idx="48">
                  <c:v>14.554647950344986</c:v>
                </c:pt>
                <c:pt idx="49">
                  <c:v>14.190781751586371</c:v>
                </c:pt>
                <c:pt idx="50">
                  <c:v>13.836012207796699</c:v>
                </c:pt>
                <c:pt idx="51">
                  <c:v>13.490111902601782</c:v>
                </c:pt>
                <c:pt idx="52">
                  <c:v>13.152859105036725</c:v>
                </c:pt>
                <c:pt idx="53">
                  <c:v>12.824037627410817</c:v>
                </c:pt>
                <c:pt idx="54">
                  <c:v>12.50343668672555</c:v>
                </c:pt>
                <c:pt idx="55">
                  <c:v>12.190850769557429</c:v>
                </c:pt>
                <c:pt idx="56">
                  <c:v>11.886079500318488</c:v>
                </c:pt>
                <c:pt idx="57">
                  <c:v>11.588927512810514</c:v>
                </c:pt>
                <c:pt idx="58">
                  <c:v>11.299204324990271</c:v>
                </c:pt>
                <c:pt idx="59">
                  <c:v>11.016724216865498</c:v>
                </c:pt>
                <c:pt idx="60">
                  <c:v>10.741306111443876</c:v>
                </c:pt>
                <c:pt idx="61">
                  <c:v>10.472773458657784</c:v>
                </c:pt>
                <c:pt idx="62">
                  <c:v>10.210954122191325</c:v>
                </c:pt>
                <c:pt idx="63">
                  <c:v>9.9556802691365647</c:v>
                </c:pt>
                <c:pt idx="64">
                  <c:v>9.7067882624081392</c:v>
                </c:pt>
                <c:pt idx="65">
                  <c:v>9.4641185558479322</c:v>
                </c:pt>
                <c:pt idx="66">
                  <c:v>9.2275155919517431</c:v>
                </c:pt>
                <c:pt idx="67">
                  <c:v>8.9968277021529417</c:v>
                </c:pt>
                <c:pt idx="68">
                  <c:v>8.7719070095991185</c:v>
                </c:pt>
                <c:pt idx="69">
                  <c:v>8.5526093343591469</c:v>
                </c:pt>
                <c:pt idx="70">
                  <c:v>8.3387941010001754</c:v>
                </c:pt>
                <c:pt idx="71">
                  <c:v>8.1303242484751621</c:v>
                </c:pt>
                <c:pt idx="72">
                  <c:v>7.9270661422632855</c:v>
                </c:pt>
                <c:pt idx="73">
                  <c:v>7.7288894887066988</c:v>
                </c:pt>
                <c:pt idx="74">
                  <c:v>7.5356672514890448</c:v>
                </c:pt>
                <c:pt idx="75">
                  <c:v>7.3472755702018162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842-4D01-88F8-97CB89359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6063632"/>
        <c:axId val="416070192"/>
      </c:lineChart>
      <c:catAx>
        <c:axId val="31811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318111984"/>
        <c:crosses val="autoZero"/>
        <c:auto val="1"/>
        <c:lblAlgn val="ctr"/>
        <c:lblOffset val="100"/>
        <c:tickLblSkip val="10"/>
        <c:noMultiLvlLbl val="0"/>
      </c:catAx>
      <c:valAx>
        <c:axId val="318111984"/>
        <c:scaling>
          <c:orientation val="minMax"/>
          <c:max val="240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Index (Rakousko </a:t>
                </a:r>
                <a:r>
                  <a:rPr lang="cs-CZ"/>
                  <a:t>2000 </a:t>
                </a:r>
                <a:r>
                  <a:rPr lang="en-US"/>
                  <a:t>= 100)</a:t>
                </a:r>
              </a:p>
            </c:rich>
          </c:tx>
          <c:layout>
            <c:manualLayout>
              <c:xMode val="edge"/>
              <c:yMode val="edge"/>
              <c:x val="5.1049745842374318E-3"/>
              <c:y val="0.1727423789451750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318111600"/>
        <c:crosses val="autoZero"/>
        <c:crossBetween val="midCat"/>
      </c:valAx>
      <c:valAx>
        <c:axId val="416070192"/>
        <c:scaling>
          <c:orientation val="minMax"/>
          <c:max val="5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cs-CZ"/>
                  <a:t>p.b.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416063632"/>
        <c:crosses val="max"/>
        <c:crossBetween val="between"/>
      </c:valAx>
      <c:catAx>
        <c:axId val="416063632"/>
        <c:scaling>
          <c:orientation val="minMax"/>
        </c:scaling>
        <c:delete val="1"/>
        <c:axPos val="b"/>
        <c:majorTickMark val="out"/>
        <c:minorTickMark val="none"/>
        <c:tickLblPos val="nextTo"/>
        <c:crossAx val="41607019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86052124726060053"/>
          <c:y val="0.16953352183408787"/>
          <c:w val="0.13771352791855948"/>
          <c:h val="0.590966652153157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sz="1800"/>
              <a:t>Salda</a:t>
            </a:r>
            <a:r>
              <a:rPr lang="cs-CZ" sz="1800" baseline="0"/>
              <a:t> důchodového systému</a:t>
            </a:r>
            <a:endParaRPr lang="cs-CZ" sz="1800"/>
          </a:p>
        </c:rich>
      </c:tx>
      <c:layout>
        <c:manualLayout>
          <c:xMode val="edge"/>
          <c:yMode val="edge"/>
          <c:x val="0.28946329984613994"/>
          <c:y val="3.77322409980110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067989537243178"/>
          <c:y val="0.13666120715081337"/>
          <c:w val="0.853673265701133"/>
          <c:h val="0.73394718674677317"/>
        </c:manualLayout>
      </c:layout>
      <c:lineChart>
        <c:grouping val="standard"/>
        <c:varyColors val="0"/>
        <c:ser>
          <c:idx val="1"/>
          <c:order val="0"/>
          <c:tx>
            <c:strRef>
              <c:f>'List1 (2)'!$C$2</c:f>
              <c:strCache>
                <c:ptCount val="1"/>
                <c:pt idx="0">
                  <c:v>Střední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'List1 (2)'!$B$3:$B$53</c:f>
              <c:numCache>
                <c:formatCode>General</c:formatCode>
                <c:ptCount val="5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  <c:pt idx="31">
                  <c:v>2051</c:v>
                </c:pt>
                <c:pt idx="32">
                  <c:v>2052</c:v>
                </c:pt>
                <c:pt idx="33">
                  <c:v>2053</c:v>
                </c:pt>
                <c:pt idx="34">
                  <c:v>2054</c:v>
                </c:pt>
                <c:pt idx="35">
                  <c:v>2055</c:v>
                </c:pt>
                <c:pt idx="36">
                  <c:v>2056</c:v>
                </c:pt>
                <c:pt idx="37">
                  <c:v>2057</c:v>
                </c:pt>
                <c:pt idx="38">
                  <c:v>2058</c:v>
                </c:pt>
                <c:pt idx="39">
                  <c:v>2059</c:v>
                </c:pt>
                <c:pt idx="40">
                  <c:v>2060</c:v>
                </c:pt>
                <c:pt idx="41">
                  <c:v>2061</c:v>
                </c:pt>
                <c:pt idx="42">
                  <c:v>2062</c:v>
                </c:pt>
                <c:pt idx="43">
                  <c:v>2063</c:v>
                </c:pt>
                <c:pt idx="44">
                  <c:v>2064</c:v>
                </c:pt>
                <c:pt idx="45">
                  <c:v>2065</c:v>
                </c:pt>
                <c:pt idx="46">
                  <c:v>2066</c:v>
                </c:pt>
                <c:pt idx="47">
                  <c:v>2067</c:v>
                </c:pt>
                <c:pt idx="48">
                  <c:v>2068</c:v>
                </c:pt>
                <c:pt idx="49">
                  <c:v>2069</c:v>
                </c:pt>
                <c:pt idx="50">
                  <c:v>2070</c:v>
                </c:pt>
              </c:numCache>
            </c:numRef>
          </c:cat>
          <c:val>
            <c:numRef>
              <c:f>'List1 (2)'!$C$3:$C$53</c:f>
              <c:numCache>
                <c:formatCode>0.00</c:formatCode>
                <c:ptCount val="51"/>
                <c:pt idx="0">
                  <c:v>-0.22262455267741466</c:v>
                </c:pt>
                <c:pt idx="1">
                  <c:v>-0.21794191737374113</c:v>
                </c:pt>
                <c:pt idx="2">
                  <c:v>-0.18365544808606415</c:v>
                </c:pt>
                <c:pt idx="3">
                  <c:v>-0.13430108982837297</c:v>
                </c:pt>
                <c:pt idx="4">
                  <c:v>-0.11589052608777273</c:v>
                </c:pt>
                <c:pt idx="5">
                  <c:v>-1.6503118474224365E-2</c:v>
                </c:pt>
                <c:pt idx="6">
                  <c:v>9.2903840151041805E-3</c:v>
                </c:pt>
                <c:pt idx="7">
                  <c:v>-4.9358898715823329E-4</c:v>
                </c:pt>
                <c:pt idx="8">
                  <c:v>6.667998225407068E-2</c:v>
                </c:pt>
                <c:pt idx="9">
                  <c:v>5.0954843749078549E-2</c:v>
                </c:pt>
                <c:pt idx="10">
                  <c:v>3.8464887584623852E-3</c:v>
                </c:pt>
                <c:pt idx="11">
                  <c:v>-2.2982859551358814E-2</c:v>
                </c:pt>
                <c:pt idx="12">
                  <c:v>-9.6260452453632794E-2</c:v>
                </c:pt>
                <c:pt idx="13">
                  <c:v>-0.17729956646599199</c:v>
                </c:pt>
                <c:pt idx="14">
                  <c:v>-0.27914234048160758</c:v>
                </c:pt>
                <c:pt idx="15">
                  <c:v>-0.39965795829453477</c:v>
                </c:pt>
                <c:pt idx="16">
                  <c:v>-0.54454199071030551</c:v>
                </c:pt>
                <c:pt idx="17">
                  <c:v>-0.71436511300811212</c:v>
                </c:pt>
                <c:pt idx="18">
                  <c:v>-0.92193491290567309</c:v>
                </c:pt>
                <c:pt idx="19">
                  <c:v>-1.1729078117423288</c:v>
                </c:pt>
                <c:pt idx="20">
                  <c:v>-1.4504795823323828</c:v>
                </c:pt>
                <c:pt idx="21">
                  <c:v>-1.7296015669111107</c:v>
                </c:pt>
                <c:pt idx="22">
                  <c:v>-2.0032933062018543</c:v>
                </c:pt>
                <c:pt idx="23">
                  <c:v>-2.2654507175238976</c:v>
                </c:pt>
                <c:pt idx="24">
                  <c:v>-2.5133211294330025</c:v>
                </c:pt>
                <c:pt idx="25">
                  <c:v>-2.7362568206601061</c:v>
                </c:pt>
                <c:pt idx="26">
                  <c:v>-2.9184502136688888</c:v>
                </c:pt>
                <c:pt idx="27">
                  <c:v>-3.0756261679924197</c:v>
                </c:pt>
                <c:pt idx="28">
                  <c:v>-3.226792669465814</c:v>
                </c:pt>
                <c:pt idx="29">
                  <c:v>-3.373530604356235</c:v>
                </c:pt>
                <c:pt idx="30">
                  <c:v>-3.5244802594458147</c:v>
                </c:pt>
                <c:pt idx="31">
                  <c:v>-3.6697374769217248</c:v>
                </c:pt>
                <c:pt idx="32">
                  <c:v>-3.8047116348485179</c:v>
                </c:pt>
                <c:pt idx="33">
                  <c:v>-3.9315952696099803</c:v>
                </c:pt>
                <c:pt idx="34">
                  <c:v>-4.051746358189364</c:v>
                </c:pt>
                <c:pt idx="35">
                  <c:v>-4.1555259120557757</c:v>
                </c:pt>
                <c:pt idx="36">
                  <c:v>-4.2515430604610298</c:v>
                </c:pt>
                <c:pt idx="37">
                  <c:v>-4.3287117862334554</c:v>
                </c:pt>
                <c:pt idx="38">
                  <c:v>-4.3703376507900646</c:v>
                </c:pt>
                <c:pt idx="39">
                  <c:v>-4.3780551223156792</c:v>
                </c:pt>
                <c:pt idx="40">
                  <c:v>-4.3309327113348992</c:v>
                </c:pt>
                <c:pt idx="41">
                  <c:v>-4.2380699263407475</c:v>
                </c:pt>
                <c:pt idx="42">
                  <c:v>-4.1170211477521921</c:v>
                </c:pt>
                <c:pt idx="43">
                  <c:v>-3.9833032127803598</c:v>
                </c:pt>
                <c:pt idx="44">
                  <c:v>-3.8439546154258792</c:v>
                </c:pt>
                <c:pt idx="45">
                  <c:v>-3.700363777415804</c:v>
                </c:pt>
                <c:pt idx="46">
                  <c:v>-3.5607764638793604</c:v>
                </c:pt>
                <c:pt idx="47">
                  <c:v>-3.425106867274911</c:v>
                </c:pt>
                <c:pt idx="48">
                  <c:v>-3.2984230873376053</c:v>
                </c:pt>
                <c:pt idx="49">
                  <c:v>-3.1852690990483925</c:v>
                </c:pt>
                <c:pt idx="50" formatCode="General">
                  <c:v>-3.0961062155549719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C4-41CC-884B-46386EF9AA70}"/>
            </c:ext>
          </c:extLst>
        </c:ser>
        <c:ser>
          <c:idx val="0"/>
          <c:order val="1"/>
          <c:tx>
            <c:strRef>
              <c:f>'List1 (2)'!$D$2</c:f>
              <c:strCache>
                <c:ptCount val="1"/>
                <c:pt idx="0">
                  <c:v>Svázaný věk</c:v>
                </c:pt>
              </c:strCache>
            </c:strRef>
          </c:tx>
          <c:spPr>
            <a:ln w="19050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'List1 (2)'!$B$3:$B$53</c:f>
              <c:numCache>
                <c:formatCode>General</c:formatCode>
                <c:ptCount val="5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  <c:pt idx="31">
                  <c:v>2051</c:v>
                </c:pt>
                <c:pt idx="32">
                  <c:v>2052</c:v>
                </c:pt>
                <c:pt idx="33">
                  <c:v>2053</c:v>
                </c:pt>
                <c:pt idx="34">
                  <c:v>2054</c:v>
                </c:pt>
                <c:pt idx="35">
                  <c:v>2055</c:v>
                </c:pt>
                <c:pt idx="36">
                  <c:v>2056</c:v>
                </c:pt>
                <c:pt idx="37">
                  <c:v>2057</c:v>
                </c:pt>
                <c:pt idx="38">
                  <c:v>2058</c:v>
                </c:pt>
                <c:pt idx="39">
                  <c:v>2059</c:v>
                </c:pt>
                <c:pt idx="40">
                  <c:v>2060</c:v>
                </c:pt>
                <c:pt idx="41">
                  <c:v>2061</c:v>
                </c:pt>
                <c:pt idx="42">
                  <c:v>2062</c:v>
                </c:pt>
                <c:pt idx="43">
                  <c:v>2063</c:v>
                </c:pt>
                <c:pt idx="44">
                  <c:v>2064</c:v>
                </c:pt>
                <c:pt idx="45">
                  <c:v>2065</c:v>
                </c:pt>
                <c:pt idx="46">
                  <c:v>2066</c:v>
                </c:pt>
                <c:pt idx="47">
                  <c:v>2067</c:v>
                </c:pt>
                <c:pt idx="48">
                  <c:v>2068</c:v>
                </c:pt>
                <c:pt idx="49">
                  <c:v>2069</c:v>
                </c:pt>
                <c:pt idx="50">
                  <c:v>2070</c:v>
                </c:pt>
              </c:numCache>
            </c:numRef>
          </c:cat>
          <c:val>
            <c:numRef>
              <c:f>'List1 (2)'!$D$3:$D$53</c:f>
              <c:numCache>
                <c:formatCode>0.0000</c:formatCode>
                <c:ptCount val="51"/>
                <c:pt idx="0">
                  <c:v>-0.19750424768400165</c:v>
                </c:pt>
                <c:pt idx="1">
                  <c:v>-0.20455700043133618</c:v>
                </c:pt>
                <c:pt idx="2">
                  <c:v>-0.17360292827691737</c:v>
                </c:pt>
                <c:pt idx="3">
                  <c:v>-0.11787739976450773</c:v>
                </c:pt>
                <c:pt idx="4">
                  <c:v>-0.10911675396111065</c:v>
                </c:pt>
                <c:pt idx="5">
                  <c:v>-1.0524623286222834E-2</c:v>
                </c:pt>
                <c:pt idx="6">
                  <c:v>6.4166209829359389E-3</c:v>
                </c:pt>
                <c:pt idx="7">
                  <c:v>-1.2676870331659984E-2</c:v>
                </c:pt>
                <c:pt idx="8">
                  <c:v>5.5466397728885397E-2</c:v>
                </c:pt>
                <c:pt idx="9">
                  <c:v>6.5831097024346974E-2</c:v>
                </c:pt>
                <c:pt idx="10">
                  <c:v>1.2152294628133831E-2</c:v>
                </c:pt>
                <c:pt idx="11">
                  <c:v>-1.3753776881809898E-2</c:v>
                </c:pt>
                <c:pt idx="12">
                  <c:v>-8.4935120969220179E-2</c:v>
                </c:pt>
                <c:pt idx="13">
                  <c:v>-0.16330678433853585</c:v>
                </c:pt>
                <c:pt idx="14">
                  <c:v>-0.2018278315321691</c:v>
                </c:pt>
                <c:pt idx="15">
                  <c:v>-0.25457262800686564</c:v>
                </c:pt>
                <c:pt idx="16">
                  <c:v>-0.3268216805639117</c:v>
                </c:pt>
                <c:pt idx="17">
                  <c:v>-0.41955235026175863</c:v>
                </c:pt>
                <c:pt idx="18">
                  <c:v>-0.54338417864149591</c:v>
                </c:pt>
                <c:pt idx="19">
                  <c:v>-0.6217756867357096</c:v>
                </c:pt>
                <c:pt idx="20">
                  <c:v>-0.81066985291609761</c:v>
                </c:pt>
                <c:pt idx="21">
                  <c:v>-0.99274636352246404</c:v>
                </c:pt>
                <c:pt idx="22">
                  <c:v>-1.2017451666466155</c:v>
                </c:pt>
                <c:pt idx="23">
                  <c:v>-1.4076368894875841</c:v>
                </c:pt>
                <c:pt idx="24">
                  <c:v>-1.604624658426447</c:v>
                </c:pt>
                <c:pt idx="25">
                  <c:v>-1.7852276741516704</c:v>
                </c:pt>
                <c:pt idx="26">
                  <c:v>-1.9483091837403794</c:v>
                </c:pt>
                <c:pt idx="27">
                  <c:v>-2.0787660839416908</c:v>
                </c:pt>
                <c:pt idx="28">
                  <c:v>-2.1858950946799247</c:v>
                </c:pt>
                <c:pt idx="29">
                  <c:v>-2.2895261470807604</c:v>
                </c:pt>
                <c:pt idx="30">
                  <c:v>-2.3887173784698259</c:v>
                </c:pt>
                <c:pt idx="31">
                  <c:v>-2.4049550753415172</c:v>
                </c:pt>
                <c:pt idx="32">
                  <c:v>-2.4739206426816782</c:v>
                </c:pt>
                <c:pt idx="33">
                  <c:v>-2.5559130086566579</c:v>
                </c:pt>
                <c:pt idx="34">
                  <c:v>-2.6308320627892456</c:v>
                </c:pt>
                <c:pt idx="35">
                  <c:v>-2.6972190006854717</c:v>
                </c:pt>
                <c:pt idx="36">
                  <c:v>-2.7607090656955862</c:v>
                </c:pt>
                <c:pt idx="37">
                  <c:v>-2.8099958959158204</c:v>
                </c:pt>
                <c:pt idx="38">
                  <c:v>-2.8502260092088676</c:v>
                </c:pt>
                <c:pt idx="39">
                  <c:v>-2.8765675454021391</c:v>
                </c:pt>
                <c:pt idx="40">
                  <c:v>-2.8754177033781243</c:v>
                </c:pt>
                <c:pt idx="41">
                  <c:v>-2.8481718702683096</c:v>
                </c:pt>
                <c:pt idx="42">
                  <c:v>-2.7802967343031195</c:v>
                </c:pt>
                <c:pt idx="43">
                  <c:v>-2.6720148979952114</c:v>
                </c:pt>
                <c:pt idx="44">
                  <c:v>-2.539061135514828</c:v>
                </c:pt>
                <c:pt idx="45">
                  <c:v>-2.3911934397649262</c:v>
                </c:pt>
                <c:pt idx="46">
                  <c:v>-2.1811550170336833</c:v>
                </c:pt>
                <c:pt idx="47">
                  <c:v>-2.026779438939311</c:v>
                </c:pt>
                <c:pt idx="48">
                  <c:v>-1.8719919168499217</c:v>
                </c:pt>
                <c:pt idx="49">
                  <c:v>-1.7182952054572098</c:v>
                </c:pt>
                <c:pt idx="50">
                  <c:v>-1.570917644810228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C4-41CC-884B-46386EF9AA70}"/>
            </c:ext>
          </c:extLst>
        </c:ser>
        <c:ser>
          <c:idx val="2"/>
          <c:order val="2"/>
          <c:tx>
            <c:strRef>
              <c:f>'List1 (2)'!$E$2</c:f>
              <c:strCache>
                <c:ptCount val="1"/>
                <c:pt idx="0">
                  <c:v>Vysoká plodnost</c:v>
                </c:pt>
              </c:strCache>
            </c:strRef>
          </c:tx>
          <c:spPr>
            <a:ln w="1905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'List1 (2)'!$B$3:$B$53</c:f>
              <c:numCache>
                <c:formatCode>General</c:formatCode>
                <c:ptCount val="5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  <c:pt idx="31">
                  <c:v>2051</c:v>
                </c:pt>
                <c:pt idx="32">
                  <c:v>2052</c:v>
                </c:pt>
                <c:pt idx="33">
                  <c:v>2053</c:v>
                </c:pt>
                <c:pt idx="34">
                  <c:v>2054</c:v>
                </c:pt>
                <c:pt idx="35">
                  <c:v>2055</c:v>
                </c:pt>
                <c:pt idx="36">
                  <c:v>2056</c:v>
                </c:pt>
                <c:pt idx="37">
                  <c:v>2057</c:v>
                </c:pt>
                <c:pt idx="38">
                  <c:v>2058</c:v>
                </c:pt>
                <c:pt idx="39">
                  <c:v>2059</c:v>
                </c:pt>
                <c:pt idx="40">
                  <c:v>2060</c:v>
                </c:pt>
                <c:pt idx="41">
                  <c:v>2061</c:v>
                </c:pt>
                <c:pt idx="42">
                  <c:v>2062</c:v>
                </c:pt>
                <c:pt idx="43">
                  <c:v>2063</c:v>
                </c:pt>
                <c:pt idx="44">
                  <c:v>2064</c:v>
                </c:pt>
                <c:pt idx="45">
                  <c:v>2065</c:v>
                </c:pt>
                <c:pt idx="46">
                  <c:v>2066</c:v>
                </c:pt>
                <c:pt idx="47">
                  <c:v>2067</c:v>
                </c:pt>
                <c:pt idx="48">
                  <c:v>2068</c:v>
                </c:pt>
                <c:pt idx="49">
                  <c:v>2069</c:v>
                </c:pt>
                <c:pt idx="50">
                  <c:v>2070</c:v>
                </c:pt>
              </c:numCache>
            </c:numRef>
          </c:cat>
          <c:val>
            <c:numRef>
              <c:f>'List1 (2)'!$E$3:$E$53</c:f>
              <c:numCache>
                <c:formatCode>0.0000</c:formatCode>
                <c:ptCount val="51"/>
                <c:pt idx="0">
                  <c:v>-0.2313235486440206</c:v>
                </c:pt>
                <c:pt idx="1">
                  <c:v>-0.22625367602274693</c:v>
                </c:pt>
                <c:pt idx="2">
                  <c:v>-0.19241710462160455</c:v>
                </c:pt>
                <c:pt idx="3">
                  <c:v>-0.14363382940729785</c:v>
                </c:pt>
                <c:pt idx="4">
                  <c:v>-0.12617367442437732</c:v>
                </c:pt>
                <c:pt idx="5">
                  <c:v>-2.7451950274238968E-2</c:v>
                </c:pt>
                <c:pt idx="6">
                  <c:v>-2.5132444967841394E-3</c:v>
                </c:pt>
                <c:pt idx="7">
                  <c:v>-1.3279617438026747E-2</c:v>
                </c:pt>
                <c:pt idx="8">
                  <c:v>5.3080999216735592E-2</c:v>
                </c:pt>
                <c:pt idx="9">
                  <c:v>3.6341696300754123E-2</c:v>
                </c:pt>
                <c:pt idx="10">
                  <c:v>-1.2046006505375573E-2</c:v>
                </c:pt>
                <c:pt idx="11">
                  <c:v>-4.0907022423905204E-2</c:v>
                </c:pt>
                <c:pt idx="12">
                  <c:v>-0.12513562631680131</c:v>
                </c:pt>
                <c:pt idx="13">
                  <c:v>-0.20789769465909558</c:v>
                </c:pt>
                <c:pt idx="14">
                  <c:v>-0.31151700899120094</c:v>
                </c:pt>
                <c:pt idx="15">
                  <c:v>-0.4337799989074842</c:v>
                </c:pt>
                <c:pt idx="16">
                  <c:v>-0.5805780520777688</c:v>
                </c:pt>
                <c:pt idx="17">
                  <c:v>-0.75241329466215845</c:v>
                </c:pt>
                <c:pt idx="18">
                  <c:v>-0.96197250084353669</c:v>
                </c:pt>
                <c:pt idx="19">
                  <c:v>-1.2150023750190329</c:v>
                </c:pt>
                <c:pt idx="20">
                  <c:v>-1.4947181983537838</c:v>
                </c:pt>
                <c:pt idx="21">
                  <c:v>-1.7762809290187143</c:v>
                </c:pt>
                <c:pt idx="22">
                  <c:v>-2.053022639433582</c:v>
                </c:pt>
                <c:pt idx="23">
                  <c:v>-2.308453674670746</c:v>
                </c:pt>
                <c:pt idx="24">
                  <c:v>-2.5393902604233158</c:v>
                </c:pt>
                <c:pt idx="25">
                  <c:v>-2.7349735330780796</c:v>
                </c:pt>
                <c:pt idx="26">
                  <c:v>-2.8796585424721801</c:v>
                </c:pt>
                <c:pt idx="27">
                  <c:v>-2.9891738705537367</c:v>
                </c:pt>
                <c:pt idx="28">
                  <c:v>-3.0824033948534684</c:v>
                </c:pt>
                <c:pt idx="29">
                  <c:v>-3.1611980255250085</c:v>
                </c:pt>
                <c:pt idx="30">
                  <c:v>-3.2319457587308875</c:v>
                </c:pt>
                <c:pt idx="31">
                  <c:v>-3.2874136036491493</c:v>
                </c:pt>
                <c:pt idx="32">
                  <c:v>-3.3270287425463394</c:v>
                </c:pt>
                <c:pt idx="33">
                  <c:v>-3.3585932138955332</c:v>
                </c:pt>
                <c:pt idx="34">
                  <c:v>-3.3817122120781455</c:v>
                </c:pt>
                <c:pt idx="35">
                  <c:v>-3.3897048023628162</c:v>
                </c:pt>
                <c:pt idx="36">
                  <c:v>-3.3894633597099215</c:v>
                </c:pt>
                <c:pt idx="37">
                  <c:v>-3.3708279275577091</c:v>
                </c:pt>
                <c:pt idx="38">
                  <c:v>-3.3193405744994156</c:v>
                </c:pt>
                <c:pt idx="39">
                  <c:v>-3.2372973467759181</c:v>
                </c:pt>
                <c:pt idx="40">
                  <c:v>-3.1074172224171512</c:v>
                </c:pt>
                <c:pt idx="41">
                  <c:v>-2.9390604034929861</c:v>
                </c:pt>
                <c:pt idx="42">
                  <c:v>-2.7481469601121393</c:v>
                </c:pt>
                <c:pt idx="43">
                  <c:v>-2.5484772330099599</c:v>
                </c:pt>
                <c:pt idx="44">
                  <c:v>-2.3463169402468544</c:v>
                </c:pt>
                <c:pt idx="45">
                  <c:v>-2.1428715618970244</c:v>
                </c:pt>
                <c:pt idx="46">
                  <c:v>-1.9449602407136197</c:v>
                </c:pt>
                <c:pt idx="47">
                  <c:v>-1.752117074215068</c:v>
                </c:pt>
                <c:pt idx="48">
                  <c:v>-1.5681586872720317</c:v>
                </c:pt>
                <c:pt idx="49">
                  <c:v>-1.3958299259959244</c:v>
                </c:pt>
                <c:pt idx="50">
                  <c:v>-1.2451546692424973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AC4-41CC-884B-46386EF9AA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4859200"/>
        <c:axId val="614860184"/>
      </c:lineChart>
      <c:catAx>
        <c:axId val="61485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614860184"/>
        <c:crosses val="autoZero"/>
        <c:auto val="1"/>
        <c:lblAlgn val="ctr"/>
        <c:lblOffset val="100"/>
        <c:tickLblSkip val="10"/>
        <c:noMultiLvlLbl val="0"/>
      </c:catAx>
      <c:valAx>
        <c:axId val="614860184"/>
        <c:scaling>
          <c:orientation val="minMax"/>
          <c:min val="-4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000"/>
                  <a:t>% HDP</a:t>
                </a:r>
              </a:p>
            </c:rich>
          </c:tx>
          <c:layout>
            <c:manualLayout>
              <c:xMode val="edge"/>
              <c:yMode val="edge"/>
              <c:x val="8.6696257591644555E-3"/>
              <c:y val="0.3856197352257121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 w="95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61485920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1594450778377481E-2"/>
          <c:y val="0.92661622743758265"/>
          <c:w val="0.84864555259724439"/>
          <c:h val="6.17659991376623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sz="1800"/>
              <a:t>Výdaje</a:t>
            </a:r>
            <a:r>
              <a:rPr lang="cs-CZ" sz="1800" baseline="0"/>
              <a:t> důchodového systému</a:t>
            </a:r>
            <a:endParaRPr lang="cs-CZ" sz="1800"/>
          </a:p>
        </c:rich>
      </c:tx>
      <c:layout>
        <c:manualLayout>
          <c:xMode val="edge"/>
          <c:yMode val="edge"/>
          <c:x val="0.20564049467697612"/>
          <c:y val="3.77322409980110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067989537243178"/>
          <c:y val="0.14695181833208909"/>
          <c:w val="0.853673265701133"/>
          <c:h val="0.72365657556549745"/>
        </c:manualLayout>
      </c:layout>
      <c:lineChart>
        <c:grouping val="standard"/>
        <c:varyColors val="0"/>
        <c:ser>
          <c:idx val="1"/>
          <c:order val="0"/>
          <c:tx>
            <c:strRef>
              <c:f>'List1 (3)'!$C$2</c:f>
              <c:strCache>
                <c:ptCount val="1"/>
                <c:pt idx="0">
                  <c:v>Střední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'List1 (3)'!$B$3:$B$53</c:f>
              <c:numCache>
                <c:formatCode>General</c:formatCode>
                <c:ptCount val="5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  <c:pt idx="31">
                  <c:v>2051</c:v>
                </c:pt>
                <c:pt idx="32">
                  <c:v>2052</c:v>
                </c:pt>
                <c:pt idx="33">
                  <c:v>2053</c:v>
                </c:pt>
                <c:pt idx="34">
                  <c:v>2054</c:v>
                </c:pt>
                <c:pt idx="35">
                  <c:v>2055</c:v>
                </c:pt>
                <c:pt idx="36">
                  <c:v>2056</c:v>
                </c:pt>
                <c:pt idx="37">
                  <c:v>2057</c:v>
                </c:pt>
                <c:pt idx="38">
                  <c:v>2058</c:v>
                </c:pt>
                <c:pt idx="39">
                  <c:v>2059</c:v>
                </c:pt>
                <c:pt idx="40">
                  <c:v>2060</c:v>
                </c:pt>
                <c:pt idx="41">
                  <c:v>2061</c:v>
                </c:pt>
                <c:pt idx="42">
                  <c:v>2062</c:v>
                </c:pt>
                <c:pt idx="43">
                  <c:v>2063</c:v>
                </c:pt>
                <c:pt idx="44">
                  <c:v>2064</c:v>
                </c:pt>
                <c:pt idx="45">
                  <c:v>2065</c:v>
                </c:pt>
                <c:pt idx="46">
                  <c:v>2066</c:v>
                </c:pt>
                <c:pt idx="47">
                  <c:v>2067</c:v>
                </c:pt>
                <c:pt idx="48">
                  <c:v>2068</c:v>
                </c:pt>
                <c:pt idx="49">
                  <c:v>2069</c:v>
                </c:pt>
                <c:pt idx="50">
                  <c:v>2070</c:v>
                </c:pt>
              </c:numCache>
            </c:numRef>
          </c:cat>
          <c:val>
            <c:numRef>
              <c:f>'List1 (3)'!$C$3:$C$53</c:f>
              <c:numCache>
                <c:formatCode>0.00</c:formatCode>
                <c:ptCount val="51"/>
                <c:pt idx="0">
                  <c:v>8.9226245526774139</c:v>
                </c:pt>
                <c:pt idx="1">
                  <c:v>8.9449780154055052</c:v>
                </c:pt>
                <c:pt idx="2">
                  <c:v>8.9370517416987969</c:v>
                </c:pt>
                <c:pt idx="3">
                  <c:v>8.9133985741325521</c:v>
                </c:pt>
                <c:pt idx="4">
                  <c:v>8.9200466713161095</c:v>
                </c:pt>
                <c:pt idx="5">
                  <c:v>8.8450914581036173</c:v>
                </c:pt>
                <c:pt idx="6">
                  <c:v>8.8431193451553156</c:v>
                </c:pt>
                <c:pt idx="7">
                  <c:v>8.8761291729600806</c:v>
                </c:pt>
                <c:pt idx="8">
                  <c:v>8.8316008101512917</c:v>
                </c:pt>
                <c:pt idx="9">
                  <c:v>8.8694050268779154</c:v>
                </c:pt>
                <c:pt idx="10">
                  <c:v>8.9380404831346176</c:v>
                </c:pt>
                <c:pt idx="11">
                  <c:v>8.9858587551788762</c:v>
                </c:pt>
                <c:pt idx="12">
                  <c:v>9.0796005487222278</c:v>
                </c:pt>
                <c:pt idx="13">
                  <c:v>9.1805922583596349</c:v>
                </c:pt>
                <c:pt idx="14">
                  <c:v>9.3018888131096737</c:v>
                </c:pt>
                <c:pt idx="15">
                  <c:v>9.4413718671386615</c:v>
                </c:pt>
                <c:pt idx="16">
                  <c:v>9.6047491498650928</c:v>
                </c:pt>
                <c:pt idx="17">
                  <c:v>9.7926031912157931</c:v>
                </c:pt>
                <c:pt idx="18">
                  <c:v>10.017753137189926</c:v>
                </c:pt>
                <c:pt idx="19">
                  <c:v>10.285866678451237</c:v>
                </c:pt>
                <c:pt idx="20">
                  <c:v>10.580150575405332</c:v>
                </c:pt>
                <c:pt idx="21">
                  <c:v>10.875566883188998</c:v>
                </c:pt>
                <c:pt idx="22">
                  <c:v>11.16514558760456</c:v>
                </c:pt>
                <c:pt idx="23">
                  <c:v>11.442792789923299</c:v>
                </c:pt>
                <c:pt idx="24">
                  <c:v>11.705765748054183</c:v>
                </c:pt>
                <c:pt idx="25">
                  <c:v>11.943426421847517</c:v>
                </c:pt>
                <c:pt idx="26">
                  <c:v>12.139976672858381</c:v>
                </c:pt>
                <c:pt idx="27">
                  <c:v>12.311150563733937</c:v>
                </c:pt>
                <c:pt idx="28">
                  <c:v>12.475965053345558</c:v>
                </c:pt>
                <c:pt idx="29">
                  <c:v>12.636009776670749</c:v>
                </c:pt>
                <c:pt idx="30">
                  <c:v>12.79993355048423</c:v>
                </c:pt>
                <c:pt idx="31">
                  <c:v>12.957840533715942</c:v>
                </c:pt>
                <c:pt idx="32">
                  <c:v>13.105148213254642</c:v>
                </c:pt>
                <c:pt idx="33">
                  <c:v>13.244057031587715</c:v>
                </c:pt>
                <c:pt idx="34">
                  <c:v>13.37593267414942</c:v>
                </c:pt>
                <c:pt idx="35">
                  <c:v>13.491143668148592</c:v>
                </c:pt>
                <c:pt idx="36">
                  <c:v>13.598306470683289</c:v>
                </c:pt>
                <c:pt idx="37">
                  <c:v>13.686342209231926</c:v>
                </c:pt>
                <c:pt idx="38">
                  <c:v>13.738563411245336</c:v>
                </c:pt>
                <c:pt idx="39">
                  <c:v>13.756611336791332</c:v>
                </c:pt>
                <c:pt idx="40">
                  <c:v>13.719561118480422</c:v>
                </c:pt>
                <c:pt idx="41">
                  <c:v>13.636518721339396</c:v>
                </c:pt>
                <c:pt idx="42">
                  <c:v>13.52504482090764</c:v>
                </c:pt>
                <c:pt idx="43">
                  <c:v>13.400662392138686</c:v>
                </c:pt>
                <c:pt idx="44">
                  <c:v>13.270415913332009</c:v>
                </c:pt>
                <c:pt idx="45">
                  <c:v>13.135699640906044</c:v>
                </c:pt>
                <c:pt idx="46">
                  <c:v>13.004765028814107</c:v>
                </c:pt>
                <c:pt idx="47">
                  <c:v>12.877531816118053</c:v>
                </c:pt>
                <c:pt idx="48">
                  <c:v>12.759073510491431</c:v>
                </c:pt>
                <c:pt idx="49">
                  <c:v>12.653939359655139</c:v>
                </c:pt>
                <c:pt idx="50" formatCode="General">
                  <c:v>12.572595817678312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21-4D94-8DA5-653A7612ACF2}"/>
            </c:ext>
          </c:extLst>
        </c:ser>
        <c:ser>
          <c:idx val="0"/>
          <c:order val="1"/>
          <c:tx>
            <c:strRef>
              <c:f>'List1 (3)'!$D$2</c:f>
              <c:strCache>
                <c:ptCount val="1"/>
                <c:pt idx="0">
                  <c:v>Svázaný věk</c:v>
                </c:pt>
              </c:strCache>
            </c:strRef>
          </c:tx>
          <c:spPr>
            <a:ln w="19050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'List1 (3)'!$B$3:$B$53</c:f>
              <c:numCache>
                <c:formatCode>General</c:formatCode>
                <c:ptCount val="5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  <c:pt idx="31">
                  <c:v>2051</c:v>
                </c:pt>
                <c:pt idx="32">
                  <c:v>2052</c:v>
                </c:pt>
                <c:pt idx="33">
                  <c:v>2053</c:v>
                </c:pt>
                <c:pt idx="34">
                  <c:v>2054</c:v>
                </c:pt>
                <c:pt idx="35">
                  <c:v>2055</c:v>
                </c:pt>
                <c:pt idx="36">
                  <c:v>2056</c:v>
                </c:pt>
                <c:pt idx="37">
                  <c:v>2057</c:v>
                </c:pt>
                <c:pt idx="38">
                  <c:v>2058</c:v>
                </c:pt>
                <c:pt idx="39">
                  <c:v>2059</c:v>
                </c:pt>
                <c:pt idx="40">
                  <c:v>2060</c:v>
                </c:pt>
                <c:pt idx="41">
                  <c:v>2061</c:v>
                </c:pt>
                <c:pt idx="42">
                  <c:v>2062</c:v>
                </c:pt>
                <c:pt idx="43">
                  <c:v>2063</c:v>
                </c:pt>
                <c:pt idx="44">
                  <c:v>2064</c:v>
                </c:pt>
                <c:pt idx="45">
                  <c:v>2065</c:v>
                </c:pt>
                <c:pt idx="46">
                  <c:v>2066</c:v>
                </c:pt>
                <c:pt idx="47">
                  <c:v>2067</c:v>
                </c:pt>
                <c:pt idx="48">
                  <c:v>2068</c:v>
                </c:pt>
                <c:pt idx="49">
                  <c:v>2069</c:v>
                </c:pt>
                <c:pt idx="50">
                  <c:v>2070</c:v>
                </c:pt>
              </c:numCache>
            </c:numRef>
          </c:cat>
          <c:val>
            <c:numRef>
              <c:f>'List1 (3)'!$D$3:$D$53</c:f>
              <c:numCache>
                <c:formatCode>0.0000</c:formatCode>
                <c:ptCount val="51"/>
                <c:pt idx="0">
                  <c:v>8.8975042476840009</c:v>
                </c:pt>
                <c:pt idx="1">
                  <c:v>8.9315930984631002</c:v>
                </c:pt>
                <c:pt idx="2">
                  <c:v>8.9269992218896501</c:v>
                </c:pt>
                <c:pt idx="3">
                  <c:v>8.8969748840686869</c:v>
                </c:pt>
                <c:pt idx="4">
                  <c:v>8.9132728991894474</c:v>
                </c:pt>
                <c:pt idx="5">
                  <c:v>8.8391129629156158</c:v>
                </c:pt>
                <c:pt idx="6">
                  <c:v>8.8459931081874839</c:v>
                </c:pt>
                <c:pt idx="7">
                  <c:v>8.8883124543045824</c:v>
                </c:pt>
                <c:pt idx="8">
                  <c:v>8.842814394676477</c:v>
                </c:pt>
                <c:pt idx="9">
                  <c:v>8.854528773602647</c:v>
                </c:pt>
                <c:pt idx="10">
                  <c:v>8.9297346772649462</c:v>
                </c:pt>
                <c:pt idx="11">
                  <c:v>8.9766296725093273</c:v>
                </c:pt>
                <c:pt idx="12">
                  <c:v>9.0682752172378152</c:v>
                </c:pt>
                <c:pt idx="13">
                  <c:v>9.1665994762321787</c:v>
                </c:pt>
                <c:pt idx="14">
                  <c:v>9.2245743041602353</c:v>
                </c:pt>
                <c:pt idx="15">
                  <c:v>9.2962865368509924</c:v>
                </c:pt>
                <c:pt idx="16">
                  <c:v>9.3870288397186989</c:v>
                </c:pt>
                <c:pt idx="17">
                  <c:v>9.4977904284694397</c:v>
                </c:pt>
                <c:pt idx="18">
                  <c:v>9.6392024029257488</c:v>
                </c:pt>
                <c:pt idx="19">
                  <c:v>9.7347345534446177</c:v>
                </c:pt>
                <c:pt idx="20">
                  <c:v>9.9403408459890468</c:v>
                </c:pt>
                <c:pt idx="21">
                  <c:v>10.138711679800352</c:v>
                </c:pt>
                <c:pt idx="22">
                  <c:v>10.363597448049321</c:v>
                </c:pt>
                <c:pt idx="23">
                  <c:v>10.584978961886986</c:v>
                </c:pt>
                <c:pt idx="24">
                  <c:v>10.797069277047628</c:v>
                </c:pt>
                <c:pt idx="25">
                  <c:v>10.992397275339082</c:v>
                </c:pt>
                <c:pt idx="26">
                  <c:v>11.169835642929872</c:v>
                </c:pt>
                <c:pt idx="27">
                  <c:v>11.314290479683208</c:v>
                </c:pt>
                <c:pt idx="28">
                  <c:v>11.435067478559668</c:v>
                </c:pt>
                <c:pt idx="29">
                  <c:v>11.552005319395274</c:v>
                </c:pt>
                <c:pt idx="30">
                  <c:v>11.664170669508241</c:v>
                </c:pt>
                <c:pt idx="31">
                  <c:v>11.693058132135734</c:v>
                </c:pt>
                <c:pt idx="32">
                  <c:v>11.774357221087802</c:v>
                </c:pt>
                <c:pt idx="33">
                  <c:v>11.868374770634393</c:v>
                </c:pt>
                <c:pt idx="34">
                  <c:v>11.955018378749301</c:v>
                </c:pt>
                <c:pt idx="35">
                  <c:v>12.032836756778288</c:v>
                </c:pt>
                <c:pt idx="36">
                  <c:v>12.107472475917845</c:v>
                </c:pt>
                <c:pt idx="37">
                  <c:v>12.167626318914291</c:v>
                </c:pt>
                <c:pt idx="38">
                  <c:v>12.218451769664139</c:v>
                </c:pt>
                <c:pt idx="39">
                  <c:v>12.255123759877792</c:v>
                </c:pt>
                <c:pt idx="40">
                  <c:v>12.264046110523648</c:v>
                </c:pt>
                <c:pt idx="41">
                  <c:v>12.246620665266958</c:v>
                </c:pt>
                <c:pt idx="42">
                  <c:v>12.188320407458567</c:v>
                </c:pt>
                <c:pt idx="43">
                  <c:v>12.089374077353538</c:v>
                </c:pt>
                <c:pt idx="44">
                  <c:v>11.965522433420958</c:v>
                </c:pt>
                <c:pt idx="45">
                  <c:v>11.826529303255166</c:v>
                </c:pt>
                <c:pt idx="46">
                  <c:v>11.62514358196843</c:v>
                </c:pt>
                <c:pt idx="47">
                  <c:v>11.479204387782453</c:v>
                </c:pt>
                <c:pt idx="48">
                  <c:v>11.332642340003748</c:v>
                </c:pt>
                <c:pt idx="49">
                  <c:v>11.186965466063956</c:v>
                </c:pt>
                <c:pt idx="50">
                  <c:v>11.047407246933568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21-4D94-8DA5-653A7612ACF2}"/>
            </c:ext>
          </c:extLst>
        </c:ser>
        <c:ser>
          <c:idx val="2"/>
          <c:order val="2"/>
          <c:tx>
            <c:strRef>
              <c:f>'List1 (3)'!$E$2</c:f>
              <c:strCache>
                <c:ptCount val="1"/>
                <c:pt idx="0">
                  <c:v>Vysoká plodnost</c:v>
                </c:pt>
              </c:strCache>
            </c:strRef>
          </c:tx>
          <c:spPr>
            <a:ln w="1905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'List1 (3)'!$B$3:$B$53</c:f>
              <c:numCache>
                <c:formatCode>General</c:formatCode>
                <c:ptCount val="5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  <c:pt idx="31">
                  <c:v>2051</c:v>
                </c:pt>
                <c:pt idx="32">
                  <c:v>2052</c:v>
                </c:pt>
                <c:pt idx="33">
                  <c:v>2053</c:v>
                </c:pt>
                <c:pt idx="34">
                  <c:v>2054</c:v>
                </c:pt>
                <c:pt idx="35">
                  <c:v>2055</c:v>
                </c:pt>
                <c:pt idx="36">
                  <c:v>2056</c:v>
                </c:pt>
                <c:pt idx="37">
                  <c:v>2057</c:v>
                </c:pt>
                <c:pt idx="38">
                  <c:v>2058</c:v>
                </c:pt>
                <c:pt idx="39">
                  <c:v>2059</c:v>
                </c:pt>
                <c:pt idx="40">
                  <c:v>2060</c:v>
                </c:pt>
                <c:pt idx="41">
                  <c:v>2061</c:v>
                </c:pt>
                <c:pt idx="42">
                  <c:v>2062</c:v>
                </c:pt>
                <c:pt idx="43">
                  <c:v>2063</c:v>
                </c:pt>
                <c:pt idx="44">
                  <c:v>2064</c:v>
                </c:pt>
                <c:pt idx="45">
                  <c:v>2065</c:v>
                </c:pt>
                <c:pt idx="46">
                  <c:v>2066</c:v>
                </c:pt>
                <c:pt idx="47">
                  <c:v>2067</c:v>
                </c:pt>
                <c:pt idx="48">
                  <c:v>2068</c:v>
                </c:pt>
                <c:pt idx="49">
                  <c:v>2069</c:v>
                </c:pt>
                <c:pt idx="50">
                  <c:v>2070</c:v>
                </c:pt>
              </c:numCache>
            </c:numRef>
          </c:cat>
          <c:val>
            <c:numRef>
              <c:f>'List1 (3)'!$E$3:$E$53</c:f>
              <c:numCache>
                <c:formatCode>0.0000</c:formatCode>
                <c:ptCount val="51"/>
                <c:pt idx="0">
                  <c:v>8.9313235486440199</c:v>
                </c:pt>
                <c:pt idx="1">
                  <c:v>8.953289774054511</c:v>
                </c:pt>
                <c:pt idx="2">
                  <c:v>8.9458133982343373</c:v>
                </c:pt>
                <c:pt idx="3">
                  <c:v>8.922731313711477</c:v>
                </c:pt>
                <c:pt idx="4">
                  <c:v>8.9303298196527141</c:v>
                </c:pt>
                <c:pt idx="5">
                  <c:v>8.8560402899036319</c:v>
                </c:pt>
                <c:pt idx="6">
                  <c:v>8.8549229736672039</c:v>
                </c:pt>
                <c:pt idx="7">
                  <c:v>8.8889152014109492</c:v>
                </c:pt>
                <c:pt idx="8">
                  <c:v>8.8451997931886268</c:v>
                </c:pt>
                <c:pt idx="9">
                  <c:v>8.8840181743262399</c:v>
                </c:pt>
                <c:pt idx="10">
                  <c:v>8.9539329783984556</c:v>
                </c:pt>
                <c:pt idx="11">
                  <c:v>9.0037829180514226</c:v>
                </c:pt>
                <c:pt idx="12">
                  <c:v>9.1084757225853963</c:v>
                </c:pt>
                <c:pt idx="13">
                  <c:v>9.2111903865527385</c:v>
                </c:pt>
                <c:pt idx="14">
                  <c:v>9.3342634816192671</c:v>
                </c:pt>
                <c:pt idx="15">
                  <c:v>9.4754939077516109</c:v>
                </c:pt>
                <c:pt idx="16">
                  <c:v>9.6407852112325561</c:v>
                </c:pt>
                <c:pt idx="17">
                  <c:v>9.8306513728698395</c:v>
                </c:pt>
                <c:pt idx="18">
                  <c:v>10.05779072512779</c:v>
                </c:pt>
                <c:pt idx="19">
                  <c:v>10.327961241727941</c:v>
                </c:pt>
                <c:pt idx="20">
                  <c:v>10.624389191426733</c:v>
                </c:pt>
                <c:pt idx="21">
                  <c:v>10.922246245296602</c:v>
                </c:pt>
                <c:pt idx="22">
                  <c:v>11.214874920836287</c:v>
                </c:pt>
                <c:pt idx="23">
                  <c:v>11.485795747070147</c:v>
                </c:pt>
                <c:pt idx="24">
                  <c:v>11.731834879044497</c:v>
                </c:pt>
                <c:pt idx="25">
                  <c:v>11.942143134265491</c:v>
                </c:pt>
                <c:pt idx="26">
                  <c:v>12.101185001661673</c:v>
                </c:pt>
                <c:pt idx="27">
                  <c:v>12.224698266295254</c:v>
                </c:pt>
                <c:pt idx="28">
                  <c:v>12.331575778733212</c:v>
                </c:pt>
                <c:pt idx="29">
                  <c:v>12.423677197839522</c:v>
                </c:pt>
                <c:pt idx="30">
                  <c:v>12.507399049769303</c:v>
                </c:pt>
                <c:pt idx="31">
                  <c:v>12.575516660443366</c:v>
                </c:pt>
                <c:pt idx="32">
                  <c:v>12.627465320952464</c:v>
                </c:pt>
                <c:pt idx="33">
                  <c:v>12.671054975873268</c:v>
                </c:pt>
                <c:pt idx="34">
                  <c:v>12.705898528038201</c:v>
                </c:pt>
                <c:pt idx="35">
                  <c:v>12.725322558455632</c:v>
                </c:pt>
                <c:pt idx="36">
                  <c:v>12.736226769932181</c:v>
                </c:pt>
                <c:pt idx="37">
                  <c:v>12.728458350556179</c:v>
                </c:pt>
                <c:pt idx="38">
                  <c:v>12.687566334954687</c:v>
                </c:pt>
                <c:pt idx="39">
                  <c:v>12.615853561251571</c:v>
                </c:pt>
                <c:pt idx="40">
                  <c:v>12.496045629562675</c:v>
                </c:pt>
                <c:pt idx="41">
                  <c:v>12.337509198491635</c:v>
                </c:pt>
                <c:pt idx="42">
                  <c:v>12.156170633267587</c:v>
                </c:pt>
                <c:pt idx="43">
                  <c:v>11.965836412368287</c:v>
                </c:pt>
                <c:pt idx="44">
                  <c:v>11.772778238152984</c:v>
                </c:pt>
                <c:pt idx="45">
                  <c:v>11.578207425387264</c:v>
                </c:pt>
                <c:pt idx="46">
                  <c:v>11.388948805648367</c:v>
                </c:pt>
                <c:pt idx="47">
                  <c:v>11.20454202305821</c:v>
                </c:pt>
                <c:pt idx="48">
                  <c:v>11.028809110425858</c:v>
                </c:pt>
                <c:pt idx="49">
                  <c:v>10.864500186602671</c:v>
                </c:pt>
                <c:pt idx="50">
                  <c:v>10.721644271365838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E21-4D94-8DA5-653A7612AC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4859200"/>
        <c:axId val="614860184"/>
      </c:lineChart>
      <c:catAx>
        <c:axId val="61485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614860184"/>
        <c:crosses val="autoZero"/>
        <c:auto val="1"/>
        <c:lblAlgn val="ctr"/>
        <c:lblOffset val="100"/>
        <c:tickLblSkip val="10"/>
        <c:noMultiLvlLbl val="0"/>
      </c:catAx>
      <c:valAx>
        <c:axId val="614860184"/>
        <c:scaling>
          <c:orientation val="minMax"/>
          <c:min val="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000"/>
                  <a:t>% HDP</a:t>
                </a:r>
              </a:p>
            </c:rich>
          </c:tx>
          <c:layout>
            <c:manualLayout>
              <c:xMode val="edge"/>
              <c:yMode val="edge"/>
              <c:x val="8.6696257591644555E-3"/>
              <c:y val="0.3856197352257121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 w="95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61485920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1594450778377481E-2"/>
          <c:y val="0.92661622743758265"/>
          <c:w val="0.84864555259724439"/>
          <c:h val="6.17659991376623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sz="1800" dirty="0"/>
              <a:t>Dluh sektoru veřejných institucí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9.6639608557185702E-2"/>
          <c:y val="8.7928211513270599E-2"/>
          <c:w val="0.70129564543731637"/>
          <c:h val="0.83704516832896714"/>
        </c:manualLayout>
      </c:layout>
      <c:areaChart>
        <c:grouping val="standard"/>
        <c:varyColors val="0"/>
        <c:ser>
          <c:idx val="1"/>
          <c:order val="0"/>
          <c:tx>
            <c:strRef>
              <c:f>'List1 (2)'!$A$4</c:f>
              <c:strCache>
                <c:ptCount val="1"/>
                <c:pt idx="0">
                  <c:v>Dluh bez zpětné vazby úroků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cat>
            <c:numRef>
              <c:f>'List1 (2)'!$B$2:$AZ$2</c:f>
              <c:numCache>
                <c:formatCode>General</c:formatCode>
                <c:ptCount val="5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  <c:pt idx="31">
                  <c:v>2051</c:v>
                </c:pt>
                <c:pt idx="32">
                  <c:v>2052</c:v>
                </c:pt>
                <c:pt idx="33">
                  <c:v>2053</c:v>
                </c:pt>
                <c:pt idx="34">
                  <c:v>2054</c:v>
                </c:pt>
                <c:pt idx="35">
                  <c:v>2055</c:v>
                </c:pt>
                <c:pt idx="36">
                  <c:v>2056</c:v>
                </c:pt>
                <c:pt idx="37">
                  <c:v>2057</c:v>
                </c:pt>
                <c:pt idx="38">
                  <c:v>2058</c:v>
                </c:pt>
                <c:pt idx="39">
                  <c:v>2059</c:v>
                </c:pt>
                <c:pt idx="40">
                  <c:v>2060</c:v>
                </c:pt>
                <c:pt idx="41">
                  <c:v>2061</c:v>
                </c:pt>
                <c:pt idx="42">
                  <c:v>2062</c:v>
                </c:pt>
                <c:pt idx="43">
                  <c:v>2063</c:v>
                </c:pt>
                <c:pt idx="44">
                  <c:v>2064</c:v>
                </c:pt>
                <c:pt idx="45">
                  <c:v>2065</c:v>
                </c:pt>
                <c:pt idx="46">
                  <c:v>2066</c:v>
                </c:pt>
                <c:pt idx="47">
                  <c:v>2067</c:v>
                </c:pt>
                <c:pt idx="48">
                  <c:v>2068</c:v>
                </c:pt>
                <c:pt idx="49">
                  <c:v>2069</c:v>
                </c:pt>
                <c:pt idx="50">
                  <c:v>2070</c:v>
                </c:pt>
              </c:numCache>
            </c:numRef>
          </c:cat>
          <c:val>
            <c:numRef>
              <c:f>'List1 (2)'!$B$4:$AZ$4</c:f>
              <c:numCache>
                <c:formatCode>General</c:formatCode>
                <c:ptCount val="51"/>
                <c:pt idx="0">
                  <c:v>37</c:v>
                </c:pt>
                <c:pt idx="1">
                  <c:v>37.4</c:v>
                </c:pt>
                <c:pt idx="2">
                  <c:v>36.324588649371776</c:v>
                </c:pt>
                <c:pt idx="3">
                  <c:v>35.503801354486193</c:v>
                </c:pt>
                <c:pt idx="4">
                  <c:v>35.018922766912112</c:v>
                </c:pt>
                <c:pt idx="5">
                  <c:v>34.499208169961108</c:v>
                </c:pt>
                <c:pt idx="6">
                  <c:v>34.191080764890422</c:v>
                </c:pt>
                <c:pt idx="7">
                  <c:v>34.043225128291994</c:v>
                </c:pt>
                <c:pt idx="8">
                  <c:v>33.879273226506463</c:v>
                </c:pt>
                <c:pt idx="9">
                  <c:v>33.908463504967699</c:v>
                </c:pt>
                <c:pt idx="10">
                  <c:v>34.040010953531457</c:v>
                </c:pt>
                <c:pt idx="11">
                  <c:v>34.211131155498492</c:v>
                </c:pt>
                <c:pt idx="12">
                  <c:v>34.571819743807112</c:v>
                </c:pt>
                <c:pt idx="13">
                  <c:v>35.07762670394898</c:v>
                </c:pt>
                <c:pt idx="14">
                  <c:v>35.82237943448537</c:v>
                </c:pt>
                <c:pt idx="15">
                  <c:v>36.785849430246358</c:v>
                </c:pt>
                <c:pt idx="16">
                  <c:v>38.009029849556896</c:v>
                </c:pt>
                <c:pt idx="17">
                  <c:v>39.502156300706396</c:v>
                </c:pt>
                <c:pt idx="18">
                  <c:v>41.334967845851672</c:v>
                </c:pt>
                <c:pt idx="19">
                  <c:v>43.568767737502441</c:v>
                </c:pt>
                <c:pt idx="20">
                  <c:v>46.219266695493694</c:v>
                </c:pt>
                <c:pt idx="21">
                  <c:v>49.258469201105491</c:v>
                </c:pt>
                <c:pt idx="22">
                  <c:v>52.672150926926861</c:v>
                </c:pt>
                <c:pt idx="23">
                  <c:v>56.442895637466663</c:v>
                </c:pt>
                <c:pt idx="24">
                  <c:v>60.547941513499993</c:v>
                </c:pt>
                <c:pt idx="25">
                  <c:v>64.939590683326216</c:v>
                </c:pt>
                <c:pt idx="26">
                  <c:v>69.529887752825914</c:v>
                </c:pt>
                <c:pt idx="27">
                  <c:v>74.310711941393393</c:v>
                </c:pt>
                <c:pt idx="28">
                  <c:v>79.317412144047935</c:v>
                </c:pt>
                <c:pt idx="29">
                  <c:v>84.556150290132479</c:v>
                </c:pt>
                <c:pt idx="30">
                  <c:v>90.044487391758437</c:v>
                </c:pt>
                <c:pt idx="31">
                  <c:v>95.771885472351229</c:v>
                </c:pt>
                <c:pt idx="32">
                  <c:v>101.71163035867319</c:v>
                </c:pt>
                <c:pt idx="33">
                  <c:v>107.85707827341568</c:v>
                </c:pt>
                <c:pt idx="34">
                  <c:v>114.20332491925558</c:v>
                </c:pt>
                <c:pt idx="35">
                  <c:v>120.69407540729901</c:v>
                </c:pt>
                <c:pt idx="36">
                  <c:v>127.32219232386871</c:v>
                </c:pt>
                <c:pt idx="37">
                  <c:v>134.016406025636</c:v>
                </c:pt>
                <c:pt idx="38">
                  <c:v>140.650800076298</c:v>
                </c:pt>
                <c:pt idx="39">
                  <c:v>147.16814006192095</c:v>
                </c:pt>
                <c:pt idx="40">
                  <c:v>153.39064329333664</c:v>
                </c:pt>
                <c:pt idx="41">
                  <c:v>159.26459675004469</c:v>
                </c:pt>
                <c:pt idx="42">
                  <c:v>164.82256685148485</c:v>
                </c:pt>
                <c:pt idx="43">
                  <c:v>170.12122380389664</c:v>
                </c:pt>
                <c:pt idx="44">
                  <c:v>175.19172608736463</c:v>
                </c:pt>
                <c:pt idx="45">
                  <c:v>180.03445352493353</c:v>
                </c:pt>
                <c:pt idx="46">
                  <c:v>184.69414644329512</c:v>
                </c:pt>
                <c:pt idx="47">
                  <c:v>189.17776173834548</c:v>
                </c:pt>
                <c:pt idx="48">
                  <c:v>193.51737024491854</c:v>
                </c:pt>
                <c:pt idx="49">
                  <c:v>197.75747514933192</c:v>
                </c:pt>
                <c:pt idx="50">
                  <c:v>202.00990930740994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B7-4EE5-9EB8-AA6ED995B71B}"/>
            </c:ext>
          </c:extLst>
        </c:ser>
        <c:ser>
          <c:idx val="2"/>
          <c:order val="1"/>
          <c:tx>
            <c:strRef>
              <c:f>'List1 (2)'!$A$5</c:f>
              <c:strCache>
                <c:ptCount val="1"/>
                <c:pt idx="0">
                  <c:v>Dluh při nulových úrocích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'List1 (2)'!$B$2:$AZ$2</c:f>
              <c:numCache>
                <c:formatCode>General</c:formatCode>
                <c:ptCount val="5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  <c:pt idx="31">
                  <c:v>2051</c:v>
                </c:pt>
                <c:pt idx="32">
                  <c:v>2052</c:v>
                </c:pt>
                <c:pt idx="33">
                  <c:v>2053</c:v>
                </c:pt>
                <c:pt idx="34">
                  <c:v>2054</c:v>
                </c:pt>
                <c:pt idx="35">
                  <c:v>2055</c:v>
                </c:pt>
                <c:pt idx="36">
                  <c:v>2056</c:v>
                </c:pt>
                <c:pt idx="37">
                  <c:v>2057</c:v>
                </c:pt>
                <c:pt idx="38">
                  <c:v>2058</c:v>
                </c:pt>
                <c:pt idx="39">
                  <c:v>2059</c:v>
                </c:pt>
                <c:pt idx="40">
                  <c:v>2060</c:v>
                </c:pt>
                <c:pt idx="41">
                  <c:v>2061</c:v>
                </c:pt>
                <c:pt idx="42">
                  <c:v>2062</c:v>
                </c:pt>
                <c:pt idx="43">
                  <c:v>2063</c:v>
                </c:pt>
                <c:pt idx="44">
                  <c:v>2064</c:v>
                </c:pt>
                <c:pt idx="45">
                  <c:v>2065</c:v>
                </c:pt>
                <c:pt idx="46">
                  <c:v>2066</c:v>
                </c:pt>
                <c:pt idx="47">
                  <c:v>2067</c:v>
                </c:pt>
                <c:pt idx="48">
                  <c:v>2068</c:v>
                </c:pt>
                <c:pt idx="49">
                  <c:v>2069</c:v>
                </c:pt>
                <c:pt idx="50">
                  <c:v>2070</c:v>
                </c:pt>
              </c:numCache>
            </c:numRef>
          </c:cat>
          <c:val>
            <c:numRef>
              <c:f>'List1 (2)'!$B$5:$AZ$5</c:f>
              <c:numCache>
                <c:formatCode>General</c:formatCode>
                <c:ptCount val="51"/>
                <c:pt idx="0">
                  <c:v>37</c:v>
                </c:pt>
                <c:pt idx="1">
                  <c:v>37.4</c:v>
                </c:pt>
                <c:pt idx="2">
                  <c:v>36.08093940244374</c:v>
                </c:pt>
                <c:pt idx="3">
                  <c:v>34.996960594580557</c:v>
                </c:pt>
                <c:pt idx="4">
                  <c:v>34.227940550224005</c:v>
                </c:pt>
                <c:pt idx="5">
                  <c:v>33.405980543707209</c:v>
                </c:pt>
                <c:pt idx="6">
                  <c:v>32.772828380359762</c:v>
                </c:pt>
                <c:pt idx="7">
                  <c:v>32.277589040983635</c:v>
                </c:pt>
                <c:pt idx="8">
                  <c:v>31.750773951447712</c:v>
                </c:pt>
                <c:pt idx="9">
                  <c:v>31.389438666695543</c:v>
                </c:pt>
                <c:pt idx="10">
                  <c:v>31.138698503173718</c:v>
                </c:pt>
                <c:pt idx="11">
                  <c:v>30.937878698009513</c:v>
                </c:pt>
                <c:pt idx="12">
                  <c:v>30.926415369688311</c:v>
                </c:pt>
                <c:pt idx="13">
                  <c:v>31.061997080407441</c:v>
                </c:pt>
                <c:pt idx="14">
                  <c:v>31.428393208737035</c:v>
                </c:pt>
                <c:pt idx="15">
                  <c:v>32.006603837557577</c:v>
                </c:pt>
                <c:pt idx="16">
                  <c:v>32.83210215129948</c:v>
                </c:pt>
                <c:pt idx="17">
                  <c:v>33.913300777548699</c:v>
                </c:pt>
                <c:pt idx="18">
                  <c:v>35.311739629138636</c:v>
                </c:pt>
                <c:pt idx="19">
                  <c:v>37.082460881000166</c:v>
                </c:pt>
                <c:pt idx="20">
                  <c:v>39.238138659081088</c:v>
                </c:pt>
                <c:pt idx="21">
                  <c:v>41.750071777836887</c:v>
                </c:pt>
                <c:pt idx="22">
                  <c:v>44.600541230096745</c:v>
                </c:pt>
                <c:pt idx="23">
                  <c:v>47.768522570264182</c:v>
                </c:pt>
                <c:pt idx="24">
                  <c:v>51.228927952684529</c:v>
                </c:pt>
                <c:pt idx="25">
                  <c:v>54.933874676580231</c:v>
                </c:pt>
                <c:pt idx="26">
                  <c:v>58.798947672857949</c:v>
                </c:pt>
                <c:pt idx="27">
                  <c:v>62.810734214365041</c:v>
                </c:pt>
                <c:pt idx="28">
                  <c:v>66.996251751498974</c:v>
                </c:pt>
                <c:pt idx="29">
                  <c:v>71.358578420828152</c:v>
                </c:pt>
                <c:pt idx="30">
                  <c:v>75.911184737650686</c:v>
                </c:pt>
                <c:pt idx="31">
                  <c:v>80.641857933404964</c:v>
                </c:pt>
                <c:pt idx="32">
                  <c:v>85.524208159227101</c:v>
                </c:pt>
                <c:pt idx="33">
                  <c:v>90.549520091770063</c:v>
                </c:pt>
                <c:pt idx="34">
                  <c:v>95.710967794492447</c:v>
                </c:pt>
                <c:pt idx="35">
                  <c:v>100.95677827289141</c:v>
                </c:pt>
                <c:pt idx="36">
                  <c:v>106.27798174573363</c:v>
                </c:pt>
                <c:pt idx="37">
                  <c:v>111.6104289238512</c:v>
                </c:pt>
                <c:pt idx="38">
                  <c:v>116.84289370516905</c:v>
                </c:pt>
                <c:pt idx="39">
                  <c:v>121.92287111551185</c:v>
                </c:pt>
                <c:pt idx="40">
                  <c:v>126.69488760582151</c:v>
                </c:pt>
                <c:pt idx="41">
                  <c:v>131.10941873527477</c:v>
                </c:pt>
                <c:pt idx="42">
                  <c:v>135.1917334755947</c:v>
                </c:pt>
                <c:pt idx="43">
                  <c:v>138.98970415495398</c:v>
                </c:pt>
                <c:pt idx="44">
                  <c:v>142.53120614867819</c:v>
                </c:pt>
                <c:pt idx="45">
                  <c:v>145.81843540889628</c:v>
                </c:pt>
                <c:pt idx="46">
                  <c:v>148.89103994326442</c:v>
                </c:pt>
                <c:pt idx="47">
                  <c:v>151.75765496510184</c:v>
                </c:pt>
                <c:pt idx="48">
                  <c:v>154.44840684408354</c:v>
                </c:pt>
                <c:pt idx="49">
                  <c:v>157.00369664985385</c:v>
                </c:pt>
                <c:pt idx="50">
                  <c:v>159.52236867908834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B7-4EE5-9EB8-AA6ED995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6719624"/>
        <c:axId val="126720016"/>
      </c:areaChart>
      <c:lineChart>
        <c:grouping val="standard"/>
        <c:varyColors val="0"/>
        <c:ser>
          <c:idx val="3"/>
          <c:order val="2"/>
          <c:tx>
            <c:strRef>
              <c:f>'List1 (2)'!$A$6</c:f>
              <c:strCache>
                <c:ptCount val="1"/>
                <c:pt idx="0">
                  <c:v>Hranice dluhové brzdy</c:v>
                </c:pt>
              </c:strCache>
            </c:strRef>
          </c:tx>
          <c:spPr>
            <a:ln w="254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'List1 (2)'!$B$2:$AZ$2</c:f>
              <c:numCache>
                <c:formatCode>General</c:formatCode>
                <c:ptCount val="5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  <c:pt idx="31">
                  <c:v>2051</c:v>
                </c:pt>
                <c:pt idx="32">
                  <c:v>2052</c:v>
                </c:pt>
                <c:pt idx="33">
                  <c:v>2053</c:v>
                </c:pt>
                <c:pt idx="34">
                  <c:v>2054</c:v>
                </c:pt>
                <c:pt idx="35">
                  <c:v>2055</c:v>
                </c:pt>
                <c:pt idx="36">
                  <c:v>2056</c:v>
                </c:pt>
                <c:pt idx="37">
                  <c:v>2057</c:v>
                </c:pt>
                <c:pt idx="38">
                  <c:v>2058</c:v>
                </c:pt>
                <c:pt idx="39">
                  <c:v>2059</c:v>
                </c:pt>
                <c:pt idx="40">
                  <c:v>2060</c:v>
                </c:pt>
                <c:pt idx="41">
                  <c:v>2061</c:v>
                </c:pt>
                <c:pt idx="42">
                  <c:v>2062</c:v>
                </c:pt>
                <c:pt idx="43">
                  <c:v>2063</c:v>
                </c:pt>
                <c:pt idx="44">
                  <c:v>2064</c:v>
                </c:pt>
                <c:pt idx="45">
                  <c:v>2065</c:v>
                </c:pt>
                <c:pt idx="46">
                  <c:v>2066</c:v>
                </c:pt>
                <c:pt idx="47">
                  <c:v>2067</c:v>
                </c:pt>
                <c:pt idx="48">
                  <c:v>2068</c:v>
                </c:pt>
                <c:pt idx="49">
                  <c:v>2069</c:v>
                </c:pt>
                <c:pt idx="50">
                  <c:v>2070</c:v>
                </c:pt>
              </c:numCache>
            </c:numRef>
          </c:cat>
          <c:val>
            <c:numRef>
              <c:f>'List1 (2)'!$B$6:$AZ$6</c:f>
              <c:numCache>
                <c:formatCode>General</c:formatCode>
                <c:ptCount val="51"/>
                <c:pt idx="0">
                  <c:v>55</c:v>
                </c:pt>
                <c:pt idx="1">
                  <c:v>55</c:v>
                </c:pt>
                <c:pt idx="2">
                  <c:v>55</c:v>
                </c:pt>
                <c:pt idx="3">
                  <c:v>55</c:v>
                </c:pt>
                <c:pt idx="4">
                  <c:v>55</c:v>
                </c:pt>
                <c:pt idx="5">
                  <c:v>55</c:v>
                </c:pt>
                <c:pt idx="6">
                  <c:v>55</c:v>
                </c:pt>
                <c:pt idx="7">
                  <c:v>55</c:v>
                </c:pt>
                <c:pt idx="8">
                  <c:v>55</c:v>
                </c:pt>
                <c:pt idx="9">
                  <c:v>55</c:v>
                </c:pt>
                <c:pt idx="10">
                  <c:v>55</c:v>
                </c:pt>
                <c:pt idx="11">
                  <c:v>55</c:v>
                </c:pt>
                <c:pt idx="12">
                  <c:v>55</c:v>
                </c:pt>
                <c:pt idx="13">
                  <c:v>55</c:v>
                </c:pt>
                <c:pt idx="14">
                  <c:v>55</c:v>
                </c:pt>
                <c:pt idx="15">
                  <c:v>55</c:v>
                </c:pt>
                <c:pt idx="16">
                  <c:v>55</c:v>
                </c:pt>
                <c:pt idx="17">
                  <c:v>55</c:v>
                </c:pt>
                <c:pt idx="18">
                  <c:v>55</c:v>
                </c:pt>
                <c:pt idx="19">
                  <c:v>55</c:v>
                </c:pt>
                <c:pt idx="20">
                  <c:v>55</c:v>
                </c:pt>
                <c:pt idx="21">
                  <c:v>55</c:v>
                </c:pt>
                <c:pt idx="22">
                  <c:v>55</c:v>
                </c:pt>
                <c:pt idx="23">
                  <c:v>55</c:v>
                </c:pt>
                <c:pt idx="24">
                  <c:v>55</c:v>
                </c:pt>
                <c:pt idx="25">
                  <c:v>55</c:v>
                </c:pt>
                <c:pt idx="26">
                  <c:v>55</c:v>
                </c:pt>
                <c:pt idx="27">
                  <c:v>55</c:v>
                </c:pt>
                <c:pt idx="28">
                  <c:v>55</c:v>
                </c:pt>
                <c:pt idx="29">
                  <c:v>55</c:v>
                </c:pt>
                <c:pt idx="30">
                  <c:v>55</c:v>
                </c:pt>
                <c:pt idx="31">
                  <c:v>55</c:v>
                </c:pt>
                <c:pt idx="32">
                  <c:v>55</c:v>
                </c:pt>
                <c:pt idx="33">
                  <c:v>55</c:v>
                </c:pt>
                <c:pt idx="34">
                  <c:v>55</c:v>
                </c:pt>
                <c:pt idx="35">
                  <c:v>55</c:v>
                </c:pt>
                <c:pt idx="36">
                  <c:v>55</c:v>
                </c:pt>
                <c:pt idx="37">
                  <c:v>55</c:v>
                </c:pt>
                <c:pt idx="38">
                  <c:v>55</c:v>
                </c:pt>
                <c:pt idx="39">
                  <c:v>55</c:v>
                </c:pt>
                <c:pt idx="40">
                  <c:v>55</c:v>
                </c:pt>
                <c:pt idx="41">
                  <c:v>55</c:v>
                </c:pt>
                <c:pt idx="42">
                  <c:v>55</c:v>
                </c:pt>
                <c:pt idx="43">
                  <c:v>55</c:v>
                </c:pt>
                <c:pt idx="44">
                  <c:v>55</c:v>
                </c:pt>
                <c:pt idx="45">
                  <c:v>55</c:v>
                </c:pt>
                <c:pt idx="46">
                  <c:v>55</c:v>
                </c:pt>
                <c:pt idx="47">
                  <c:v>55</c:v>
                </c:pt>
                <c:pt idx="48">
                  <c:v>55</c:v>
                </c:pt>
                <c:pt idx="49">
                  <c:v>55</c:v>
                </c:pt>
                <c:pt idx="50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8B7-4EE5-9EB8-AA6ED995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6719624"/>
        <c:axId val="126720016"/>
      </c:lineChart>
      <c:catAx>
        <c:axId val="12671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126720016"/>
        <c:crosses val="autoZero"/>
        <c:auto val="1"/>
        <c:lblAlgn val="ctr"/>
        <c:lblOffset val="100"/>
        <c:tickLblSkip val="10"/>
        <c:noMultiLvlLbl val="0"/>
      </c:catAx>
      <c:valAx>
        <c:axId val="126720016"/>
        <c:scaling>
          <c:orientation val="minMax"/>
          <c:max val="32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000"/>
                  <a:t>% HDP</a:t>
                </a:r>
              </a:p>
            </c:rich>
          </c:tx>
          <c:layout>
            <c:manualLayout>
              <c:xMode val="edge"/>
              <c:yMode val="edge"/>
              <c:x val="0"/>
              <c:y val="0.3832762315580688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1267196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676316238680279"/>
          <c:y val="0.26020782684239241"/>
          <c:w val="0.18115232951777377"/>
          <c:h val="0.6436828727175516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sz="1600" b="0" dirty="0"/>
              <a:t>Primární salda sektoru veřejných institucí</a:t>
            </a:r>
          </a:p>
        </c:rich>
      </c:tx>
      <c:layout>
        <c:manualLayout>
          <c:xMode val="edge"/>
          <c:yMode val="edge"/>
          <c:x val="0.17910628019323671"/>
          <c:y val="3.51118311908540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8.6362301383715132E-2"/>
          <c:y val="0.17155449730009814"/>
          <c:w val="0.88344802331719863"/>
          <c:h val="0.74413965885333255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'[Graf 5.2.1.xlsx]primární saldo'!$A$3</c:f>
              <c:strCache>
                <c:ptCount val="1"/>
                <c:pt idx="0">
                  <c:v>Primární strukturální saldo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28575">
              <a:solidFill>
                <a:srgbClr val="FF000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28575" cap="rnd">
                <a:solidFill>
                  <a:srgbClr val="FF0000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40B1-446D-B709-2D39C543F8A4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28575" cap="rnd">
                <a:solidFill>
                  <a:srgbClr val="FF00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0B1-446D-B709-2D39C543F8A4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28575" cap="rnd">
                <a:solidFill>
                  <a:srgbClr val="FF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40B1-446D-B709-2D39C543F8A4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28575" cap="rnd">
                <a:solidFill>
                  <a:srgbClr val="FF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40B1-446D-B709-2D39C543F8A4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28575" cap="rnd">
                <a:solidFill>
                  <a:srgbClr val="FF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40B1-446D-B709-2D39C543F8A4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28575" cap="rnd">
                <a:solidFill>
                  <a:srgbClr val="FF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40B1-446D-B709-2D39C543F8A4}"/>
              </c:ext>
            </c:extLst>
          </c:dPt>
          <c:dPt>
            <c:idx val="6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28575" cap="rnd">
                <a:solidFill>
                  <a:srgbClr val="FF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40B1-446D-B709-2D39C543F8A4}"/>
              </c:ext>
            </c:extLst>
          </c:dPt>
          <c:dPt>
            <c:idx val="7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28575" cap="rnd">
                <a:solidFill>
                  <a:srgbClr val="FF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40B1-446D-B709-2D39C543F8A4}"/>
              </c:ext>
            </c:extLst>
          </c:dPt>
          <c:dPt>
            <c:idx val="8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28575" cap="rnd">
                <a:solidFill>
                  <a:srgbClr val="FF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40B1-446D-B709-2D39C543F8A4}"/>
              </c:ext>
            </c:extLst>
          </c:dPt>
          <c:dPt>
            <c:idx val="9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28575" cap="rnd">
                <a:solidFill>
                  <a:srgbClr val="FF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3-40B1-446D-B709-2D39C543F8A4}"/>
              </c:ext>
            </c:extLst>
          </c:dPt>
          <c:dPt>
            <c:idx val="10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28575" cap="rnd">
                <a:solidFill>
                  <a:srgbClr val="FF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40B1-446D-B709-2D39C543F8A4}"/>
              </c:ext>
            </c:extLst>
          </c:dPt>
          <c:cat>
            <c:numRef>
              <c:f>'[Graf 5.2.1.xlsx]primární saldo'!$B$2:$AZ$2</c:f>
              <c:numCache>
                <c:formatCode>General</c:formatCode>
                <c:ptCount val="5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  <c:pt idx="31">
                  <c:v>2051</c:v>
                </c:pt>
                <c:pt idx="32">
                  <c:v>2052</c:v>
                </c:pt>
                <c:pt idx="33">
                  <c:v>2053</c:v>
                </c:pt>
                <c:pt idx="34">
                  <c:v>2054</c:v>
                </c:pt>
                <c:pt idx="35">
                  <c:v>2055</c:v>
                </c:pt>
                <c:pt idx="36">
                  <c:v>2056</c:v>
                </c:pt>
                <c:pt idx="37">
                  <c:v>2057</c:v>
                </c:pt>
                <c:pt idx="38">
                  <c:v>2058</c:v>
                </c:pt>
                <c:pt idx="39">
                  <c:v>2059</c:v>
                </c:pt>
                <c:pt idx="40">
                  <c:v>2060</c:v>
                </c:pt>
                <c:pt idx="41">
                  <c:v>2061</c:v>
                </c:pt>
                <c:pt idx="42">
                  <c:v>2062</c:v>
                </c:pt>
                <c:pt idx="43">
                  <c:v>2063</c:v>
                </c:pt>
                <c:pt idx="44">
                  <c:v>2064</c:v>
                </c:pt>
                <c:pt idx="45">
                  <c:v>2065</c:v>
                </c:pt>
                <c:pt idx="46">
                  <c:v>2066</c:v>
                </c:pt>
                <c:pt idx="47">
                  <c:v>2067</c:v>
                </c:pt>
                <c:pt idx="48">
                  <c:v>2068</c:v>
                </c:pt>
                <c:pt idx="49">
                  <c:v>2069</c:v>
                </c:pt>
                <c:pt idx="50">
                  <c:v>2070</c:v>
                </c:pt>
              </c:numCache>
            </c:numRef>
          </c:cat>
          <c:val>
            <c:numRef>
              <c:f>'[Graf 5.2.1.xlsx]primární saldo'!$B$3:$AZ$3</c:f>
              <c:numCache>
                <c:formatCode>0.00</c:formatCode>
                <c:ptCount val="51"/>
                <c:pt idx="0">
                  <c:v>0.59268536437748764</c:v>
                </c:pt>
                <c:pt idx="1">
                  <c:v>0.38349763321986785</c:v>
                </c:pt>
                <c:pt idx="2">
                  <c:v>0.11849771413139365</c:v>
                </c:pt>
                <c:pt idx="3">
                  <c:v>-0.11251055373306684</c:v>
                </c:pt>
                <c:pt idx="4">
                  <c:v>-0.30676121663127276</c:v>
                </c:pt>
                <c:pt idx="5">
                  <c:v>-0.27691755071320046</c:v>
                </c:pt>
                <c:pt idx="6">
                  <c:v>-0.32222001991217297</c:v>
                </c:pt>
                <c:pt idx="7">
                  <c:v>-0.39958784336789677</c:v>
                </c:pt>
                <c:pt idx="8">
                  <c:v>-0.4389655303652944</c:v>
                </c:pt>
                <c:pt idx="9">
                  <c:v>-0.47694282096146878</c:v>
                </c:pt>
                <c:pt idx="10">
                  <c:v>-0.56529575608079341</c:v>
                </c:pt>
                <c:pt idx="11">
                  <c:v>-0.63159542450424766</c:v>
                </c:pt>
                <c:pt idx="12">
                  <c:v>-0.75550037533530912</c:v>
                </c:pt>
                <c:pt idx="13">
                  <c:v>-0.88816077611321731</c:v>
                </c:pt>
                <c:pt idx="14">
                  <c:v>-1.0556099585289047</c:v>
                </c:pt>
                <c:pt idx="15">
                  <c:v>-1.2464082933885337</c:v>
                </c:pt>
                <c:pt idx="16">
                  <c:v>-1.464616276566268</c:v>
                </c:pt>
                <c:pt idx="17">
                  <c:v>-1.708951969140557</c:v>
                </c:pt>
                <c:pt idx="18">
                  <c:v>-1.996079429566862</c:v>
                </c:pt>
                <c:pt idx="19">
                  <c:v>-2.3371624702360734</c:v>
                </c:pt>
                <c:pt idx="20">
                  <c:v>-2.7101563878016321</c:v>
                </c:pt>
                <c:pt idx="21">
                  <c:v>-3.084155511494636</c:v>
                </c:pt>
                <c:pt idx="22">
                  <c:v>-3.4519301614622151</c:v>
                </c:pt>
                <c:pt idx="23">
                  <c:v>-3.8076754924363456</c:v>
                </c:pt>
                <c:pt idx="24">
                  <c:v>-4.1519866202580715</c:v>
                </c:pt>
                <c:pt idx="25">
                  <c:v>-4.4703766956944762</c:v>
                </c:pt>
                <c:pt idx="26">
                  <c:v>-4.7405536711300016</c:v>
                </c:pt>
                <c:pt idx="27">
                  <c:v>-4.9824236760380742</c:v>
                </c:pt>
                <c:pt idx="28">
                  <c:v>-5.2205975607603676</c:v>
                </c:pt>
                <c:pt idx="29">
                  <c:v>-5.4599167777821691</c:v>
                </c:pt>
                <c:pt idx="30">
                  <c:v>-5.7061944953619133</c:v>
                </c:pt>
                <c:pt idx="31">
                  <c:v>-5.9465969039040729</c:v>
                </c:pt>
                <c:pt idx="32">
                  <c:v>-6.1755752428457882</c:v>
                </c:pt>
                <c:pt idx="33">
                  <c:v>-6.3968360719450601</c:v>
                </c:pt>
                <c:pt idx="34">
                  <c:v>-6.6123481765348373</c:v>
                </c:pt>
                <c:pt idx="35">
                  <c:v>-6.8070516664766956</c:v>
                </c:pt>
                <c:pt idx="36">
                  <c:v>-6.9889556575085834</c:v>
                </c:pt>
                <c:pt idx="37">
                  <c:v>-7.1437245913196037</c:v>
                </c:pt>
                <c:pt idx="38">
                  <c:v>-7.252433274790981</c:v>
                </c:pt>
                <c:pt idx="39">
                  <c:v>-7.3173542808101431</c:v>
                </c:pt>
                <c:pt idx="40">
                  <c:v>-7.308719945049063</c:v>
                </c:pt>
                <c:pt idx="41">
                  <c:v>-7.2367940611233408</c:v>
                </c:pt>
                <c:pt idx="42">
                  <c:v>-7.1228647221111032</c:v>
                </c:pt>
                <c:pt idx="43">
                  <c:v>-6.9878022328925837</c:v>
                </c:pt>
                <c:pt idx="44">
                  <c:v>-6.8412859494865756</c:v>
                </c:pt>
                <c:pt idx="45">
                  <c:v>-6.6822415014914398</c:v>
                </c:pt>
                <c:pt idx="46">
                  <c:v>-6.5215863527731841</c:v>
                </c:pt>
                <c:pt idx="47">
                  <c:v>-6.3597935474600433</c:v>
                </c:pt>
                <c:pt idx="48">
                  <c:v>-6.2058854469892495</c:v>
                </c:pt>
                <c:pt idx="49">
                  <c:v>-6.0656839229683115</c:v>
                </c:pt>
                <c:pt idx="50">
                  <c:v>-5.970493238154738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40B1-446D-B709-2D39C543F8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6128552"/>
        <c:axId val="606128880"/>
      </c:barChart>
      <c:catAx>
        <c:axId val="606128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606128880"/>
        <c:crossesAt val="0"/>
        <c:auto val="1"/>
        <c:lblAlgn val="ctr"/>
        <c:lblOffset val="100"/>
        <c:tickLblSkip val="10"/>
        <c:noMultiLvlLbl val="0"/>
      </c:catAx>
      <c:valAx>
        <c:axId val="60612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b="0"/>
                  <a:t>% HDP</a:t>
                </a:r>
              </a:p>
            </c:rich>
          </c:tx>
          <c:layout>
            <c:manualLayout>
              <c:xMode val="edge"/>
              <c:yMode val="edge"/>
              <c:x val="7.5862684303272289E-3"/>
              <c:y val="0.4148953011392322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606128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List1!$Y$2</c:f>
              <c:strCache>
                <c:ptCount val="1"/>
                <c:pt idx="0">
                  <c:v>Strukturální saldo , % HDP, pravá osa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List1!$W$3:$W$12</c:f>
              <c:numCache>
                <c:formatCode>General</c:formatCode>
                <c:ptCount val="10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</c:numCache>
            </c:numRef>
          </c:cat>
          <c:val>
            <c:numRef>
              <c:f>List1!$Y$3:$Y$12</c:f>
              <c:numCache>
                <c:formatCode>General</c:formatCode>
                <c:ptCount val="10"/>
                <c:pt idx="0">
                  <c:v>-1.1000000000000001</c:v>
                </c:pt>
                <c:pt idx="1">
                  <c:v>-4.5</c:v>
                </c:pt>
                <c:pt idx="2">
                  <c:v>-6</c:v>
                </c:pt>
                <c:pt idx="3">
                  <c:v>-5.5</c:v>
                </c:pt>
                <c:pt idx="4">
                  <c:v>-5</c:v>
                </c:pt>
                <c:pt idx="5">
                  <c:v>-4.5</c:v>
                </c:pt>
                <c:pt idx="6">
                  <c:v>-4</c:v>
                </c:pt>
                <c:pt idx="7">
                  <c:v>-3.5</c:v>
                </c:pt>
                <c:pt idx="8">
                  <c:v>-3</c:v>
                </c:pt>
                <c:pt idx="9">
                  <c:v>-2.5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23-4EB1-AF61-A45B963E50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7647096"/>
        <c:axId val="597644472"/>
      </c:barChart>
      <c:lineChart>
        <c:grouping val="standard"/>
        <c:varyColors val="0"/>
        <c:ser>
          <c:idx val="0"/>
          <c:order val="0"/>
          <c:tx>
            <c:strRef>
              <c:f>List1!$X$2</c:f>
              <c:strCache>
                <c:ptCount val="1"/>
                <c:pt idx="0">
                  <c:v>Dluh v % HDP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List1!$W$3:$W$12</c:f>
              <c:numCache>
                <c:formatCode>General</c:formatCode>
                <c:ptCount val="10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</c:numCache>
            </c:numRef>
          </c:cat>
          <c:val>
            <c:numRef>
              <c:f>List1!$X$3:$X$12</c:f>
              <c:numCache>
                <c:formatCode>General</c:formatCode>
                <c:ptCount val="10"/>
                <c:pt idx="0">
                  <c:v>30.2</c:v>
                </c:pt>
                <c:pt idx="1">
                  <c:v>39.4</c:v>
                </c:pt>
                <c:pt idx="2">
                  <c:v>43.724536579541052</c:v>
                </c:pt>
                <c:pt idx="3">
                  <c:v>47.515452781212979</c:v>
                </c:pt>
                <c:pt idx="4">
                  <c:v>50.033816967056332</c:v>
                </c:pt>
                <c:pt idx="5">
                  <c:v>52.009495660998255</c:v>
                </c:pt>
                <c:pt idx="6">
                  <c:v>53.41539058153343</c:v>
                </c:pt>
                <c:pt idx="7">
                  <c:v>54.273878325062938</c:v>
                </c:pt>
                <c:pt idx="8">
                  <c:v>54.606485347654498</c:v>
                </c:pt>
                <c:pt idx="9">
                  <c:v>54.433920192526152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523-4EB1-AF61-A45B963E500A}"/>
            </c:ext>
          </c:extLst>
        </c:ser>
        <c:ser>
          <c:idx val="2"/>
          <c:order val="2"/>
          <c:tx>
            <c:strRef>
              <c:f>List1!$Z$2</c:f>
              <c:strCache>
                <c:ptCount val="1"/>
                <c:pt idx="0">
                  <c:v>Dluhová brzda, 55 % HDP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List1!$W$3:$W$12</c:f>
              <c:numCache>
                <c:formatCode>General</c:formatCode>
                <c:ptCount val="10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</c:numCache>
            </c:numRef>
          </c:cat>
          <c:val>
            <c:numRef>
              <c:f>List1!$Z$3:$Z$12</c:f>
              <c:numCache>
                <c:formatCode>General</c:formatCode>
                <c:ptCount val="10"/>
                <c:pt idx="0">
                  <c:v>55</c:v>
                </c:pt>
                <c:pt idx="1">
                  <c:v>55</c:v>
                </c:pt>
                <c:pt idx="2">
                  <c:v>55</c:v>
                </c:pt>
                <c:pt idx="3">
                  <c:v>55</c:v>
                </c:pt>
                <c:pt idx="4">
                  <c:v>55</c:v>
                </c:pt>
                <c:pt idx="5">
                  <c:v>55</c:v>
                </c:pt>
                <c:pt idx="6">
                  <c:v>55</c:v>
                </c:pt>
                <c:pt idx="7">
                  <c:v>55</c:v>
                </c:pt>
                <c:pt idx="8">
                  <c:v>55</c:v>
                </c:pt>
                <c:pt idx="9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523-4EB1-AF61-A45B963E50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0024232"/>
        <c:axId val="570019968"/>
      </c:lineChart>
      <c:catAx>
        <c:axId val="570024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70019968"/>
        <c:crosses val="autoZero"/>
        <c:auto val="1"/>
        <c:lblAlgn val="ctr"/>
        <c:lblOffset val="100"/>
        <c:noMultiLvlLbl val="0"/>
      </c:catAx>
      <c:valAx>
        <c:axId val="57001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70024232"/>
        <c:crosses val="autoZero"/>
        <c:crossBetween val="between"/>
      </c:valAx>
      <c:valAx>
        <c:axId val="597644472"/>
        <c:scaling>
          <c:orientation val="minMax"/>
          <c:max val="10"/>
          <c:min val="-10"/>
        </c:scaling>
        <c:delete val="0"/>
        <c:axPos val="r"/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97647096"/>
        <c:crosses val="max"/>
        <c:crossBetween val="between"/>
      </c:valAx>
      <c:catAx>
        <c:axId val="5976470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976444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3169076048090277E-2"/>
          <c:y val="0.16104505299485458"/>
          <c:w val="0.93137681078025014"/>
          <c:h val="0.69862196408300192"/>
        </c:manualLayout>
      </c:layout>
      <c:lineChart>
        <c:grouping val="standard"/>
        <c:varyColors val="0"/>
        <c:ser>
          <c:idx val="0"/>
          <c:order val="0"/>
          <c:tx>
            <c:strRef>
              <c:f>grafy!$A$2</c:f>
              <c:strCache>
                <c:ptCount val="1"/>
                <c:pt idx="0">
                  <c:v>základní scénář</c:v>
                </c:pt>
              </c:strCache>
            </c:strRef>
          </c:tx>
          <c:marker>
            <c:symbol val="none"/>
          </c:marker>
          <c:cat>
            <c:numRef>
              <c:f>grafy!$B$1:$Y$1</c:f>
              <c:numCache>
                <c:formatCode>General</c:formatCode>
                <c:ptCount val="2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</c:numCache>
            </c:numRef>
          </c:cat>
          <c:val>
            <c:numRef>
              <c:f>grafy!$B$2:$Y$2</c:f>
              <c:numCache>
                <c:formatCode>0.00</c:formatCode>
                <c:ptCount val="24"/>
                <c:pt idx="0">
                  <c:v>37</c:v>
                </c:pt>
                <c:pt idx="1">
                  <c:v>37.4</c:v>
                </c:pt>
                <c:pt idx="2">
                  <c:v>36.324588649371776</c:v>
                </c:pt>
                <c:pt idx="3">
                  <c:v>35.503801354486193</c:v>
                </c:pt>
                <c:pt idx="4">
                  <c:v>35.018922766912112</c:v>
                </c:pt>
                <c:pt idx="5">
                  <c:v>34.499208169961108</c:v>
                </c:pt>
                <c:pt idx="6">
                  <c:v>34.191080764890422</c:v>
                </c:pt>
                <c:pt idx="7">
                  <c:v>34.043225128291994</c:v>
                </c:pt>
                <c:pt idx="8">
                  <c:v>33.879273226506463</c:v>
                </c:pt>
                <c:pt idx="9">
                  <c:v>33.908463504967699</c:v>
                </c:pt>
                <c:pt idx="10">
                  <c:v>34.040010953531457</c:v>
                </c:pt>
                <c:pt idx="11">
                  <c:v>34.211131155498492</c:v>
                </c:pt>
                <c:pt idx="12">
                  <c:v>34.571819743807112</c:v>
                </c:pt>
                <c:pt idx="13">
                  <c:v>35.07762670394898</c:v>
                </c:pt>
                <c:pt idx="14">
                  <c:v>35.82237943448537</c:v>
                </c:pt>
                <c:pt idx="15">
                  <c:v>36.785849430246358</c:v>
                </c:pt>
                <c:pt idx="16">
                  <c:v>38.009029849556896</c:v>
                </c:pt>
                <c:pt idx="17">
                  <c:v>39.502156300706396</c:v>
                </c:pt>
                <c:pt idx="18">
                  <c:v>41.334967845851672</c:v>
                </c:pt>
                <c:pt idx="19">
                  <c:v>43.568767737502441</c:v>
                </c:pt>
                <c:pt idx="20">
                  <c:v>46.219266695493694</c:v>
                </c:pt>
                <c:pt idx="21">
                  <c:v>49.258469201105491</c:v>
                </c:pt>
                <c:pt idx="22">
                  <c:v>52.672150926926861</c:v>
                </c:pt>
                <c:pt idx="23">
                  <c:v>56.442895637466663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27-4A29-945C-BEC0EC17DB6D}"/>
            </c:ext>
          </c:extLst>
        </c:ser>
        <c:ser>
          <c:idx val="1"/>
          <c:order val="1"/>
          <c:tx>
            <c:strRef>
              <c:f>grafy!$A$3</c:f>
              <c:strCache>
                <c:ptCount val="1"/>
                <c:pt idx="0">
                  <c:v>vyčerpané limity</c:v>
                </c:pt>
              </c:strCache>
            </c:strRef>
          </c:tx>
          <c:marker>
            <c:symbol val="none"/>
          </c:marker>
          <c:cat>
            <c:numRef>
              <c:f>grafy!$B$1:$Y$1</c:f>
              <c:numCache>
                <c:formatCode>General</c:formatCode>
                <c:ptCount val="2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</c:numCache>
            </c:numRef>
          </c:cat>
          <c:val>
            <c:numRef>
              <c:f>grafy!$B$3:$Y$3</c:f>
              <c:numCache>
                <c:formatCode>0.00</c:formatCode>
                <c:ptCount val="24"/>
                <c:pt idx="0">
                  <c:v>37.024353605320997</c:v>
                </c:pt>
                <c:pt idx="1">
                  <c:v>39.493786282455901</c:v>
                </c:pt>
                <c:pt idx="2">
                  <c:v>41.318934234934723</c:v>
                </c:pt>
                <c:pt idx="3">
                  <c:v>42.526716439389233</c:v>
                </c:pt>
                <c:pt idx="4">
                  <c:v>43.23141919587912</c:v>
                </c:pt>
                <c:pt idx="5">
                  <c:v>43.295823752145147</c:v>
                </c:pt>
                <c:pt idx="6">
                  <c:v>42.955312956519379</c:v>
                </c:pt>
                <c:pt idx="7">
                  <c:v>42.665796485778692</c:v>
                </c:pt>
                <c:pt idx="8">
                  <c:v>42.347633664115378</c:v>
                </c:pt>
                <c:pt idx="9">
                  <c:v>42.263141404924376</c:v>
                </c:pt>
                <c:pt idx="10">
                  <c:v>42.285757422612676</c:v>
                </c:pt>
                <c:pt idx="11">
                  <c:v>42.34307011909025</c:v>
                </c:pt>
                <c:pt idx="12">
                  <c:v>42.607255759729462</c:v>
                </c:pt>
                <c:pt idx="13">
                  <c:v>43.021139272937262</c:v>
                </c:pt>
                <c:pt idx="14">
                  <c:v>43.691960271361069</c:v>
                </c:pt>
                <c:pt idx="15">
                  <c:v>44.589222608380545</c:v>
                </c:pt>
                <c:pt idx="16">
                  <c:v>45.756590970285245</c:v>
                </c:pt>
                <c:pt idx="17">
                  <c:v>47.200571282643089</c:v>
                </c:pt>
                <c:pt idx="18">
                  <c:v>48.995809230449943</c:v>
                </c:pt>
                <c:pt idx="19">
                  <c:v>51.204044195227581</c:v>
                </c:pt>
                <c:pt idx="20">
                  <c:v>53.837062049380783</c:v>
                </c:pt>
                <c:pt idx="21">
                  <c:v>56.861335284762113</c:v>
                </c:pt>
                <c:pt idx="22">
                  <c:v>60.264599065877512</c:v>
                </c:pt>
                <c:pt idx="23">
                  <c:v>64.035582600630491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27-4A29-945C-BEC0EC17DB6D}"/>
            </c:ext>
          </c:extLst>
        </c:ser>
        <c:ser>
          <c:idx val="3"/>
          <c:order val="2"/>
          <c:tx>
            <c:strRef>
              <c:f>grafy!$A$5</c:f>
              <c:strCache>
                <c:ptCount val="1"/>
                <c:pt idx="0">
                  <c:v>500 mld., vyčerpané limity</c:v>
                </c:pt>
              </c:strCache>
            </c:strRef>
          </c:tx>
          <c:marker>
            <c:symbol val="none"/>
          </c:marker>
          <c:cat>
            <c:numRef>
              <c:f>grafy!$B$1:$Y$1</c:f>
              <c:numCache>
                <c:formatCode>General</c:formatCode>
                <c:ptCount val="2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</c:numCache>
            </c:numRef>
          </c:cat>
          <c:val>
            <c:numRef>
              <c:f>grafy!$B$5:$Y$5</c:f>
              <c:numCache>
                <c:formatCode>General</c:formatCode>
                <c:ptCount val="24"/>
                <c:pt idx="0">
                  <c:v>40.561999999999998</c:v>
                </c:pt>
                <c:pt idx="1">
                  <c:v>42.939850063517603</c:v>
                </c:pt>
                <c:pt idx="2">
                  <c:v>44.676922635730307</c:v>
                </c:pt>
                <c:pt idx="3">
                  <c:v>45.798332008590286</c:v>
                </c:pt>
                <c:pt idx="4">
                  <c:v>46.429799166761768</c:v>
                </c:pt>
                <c:pt idx="5">
                  <c:v>46.421160260778926</c:v>
                </c:pt>
                <c:pt idx="6">
                  <c:v>46.023185238353108</c:v>
                </c:pt>
                <c:pt idx="7">
                  <c:v>45.684081155488037</c:v>
                </c:pt>
                <c:pt idx="8">
                  <c:v>45.311937631772921</c:v>
                </c:pt>
                <c:pt idx="9">
                  <c:v>45.1876514124761</c:v>
                </c:pt>
                <c:pt idx="10">
                  <c:v>45.172136569400294</c:v>
                </c:pt>
                <c:pt idx="11">
                  <c:v>45.18961156145361</c:v>
                </c:pt>
                <c:pt idx="12">
                  <c:v>45.420016864945552</c:v>
                </c:pt>
                <c:pt idx="13">
                  <c:v>45.801723070577111</c:v>
                </c:pt>
                <c:pt idx="14">
                  <c:v>46.446664664309559</c:v>
                </c:pt>
                <c:pt idx="15">
                  <c:v>47.320751366925798</c:v>
                </c:pt>
                <c:pt idx="16">
                  <c:v>48.468583018692783</c:v>
                </c:pt>
                <c:pt idx="17">
                  <c:v>49.89535998982673</c:v>
                </c:pt>
                <c:pt idx="18">
                  <c:v>51.677445502225332</c:v>
                </c:pt>
                <c:pt idx="19">
                  <c:v>53.876731602022417</c:v>
                </c:pt>
                <c:pt idx="20">
                  <c:v>56.503630289915762</c:v>
                </c:pt>
                <c:pt idx="21">
                  <c:v>59.525372343447486</c:v>
                </c:pt>
                <c:pt idx="22">
                  <c:v>62.931841730183649</c:v>
                </c:pt>
                <c:pt idx="23">
                  <c:v>66.712374837874677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627-4A29-945C-BEC0EC17DB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9241088"/>
        <c:axId val="89242624"/>
      </c:lineChart>
      <c:dateAx>
        <c:axId val="89241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cs-CZ"/>
          </a:p>
        </c:txPr>
        <c:crossAx val="89242624"/>
        <c:crosses val="autoZero"/>
        <c:auto val="0"/>
        <c:lblOffset val="100"/>
        <c:baseTimeUnit val="days"/>
      </c:dateAx>
      <c:valAx>
        <c:axId val="89242624"/>
        <c:scaling>
          <c:orientation val="minMax"/>
          <c:min val="3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cs-CZ" b="0">
                    <a:latin typeface="Arial" panose="020B0604020202020204" pitchFamily="34" charset="0"/>
                    <a:cs typeface="Arial" panose="020B0604020202020204" pitchFamily="34" charset="0"/>
                  </a:rPr>
                  <a:t>Dluh (%</a:t>
                </a:r>
                <a:r>
                  <a:rPr lang="cs-CZ" b="0" baseline="0">
                    <a:latin typeface="Arial" panose="020B0604020202020204" pitchFamily="34" charset="0"/>
                    <a:cs typeface="Arial" panose="020B0604020202020204" pitchFamily="34" charset="0"/>
                  </a:rPr>
                  <a:t> HDP)</a:t>
                </a:r>
                <a:endParaRPr lang="cs-CZ" b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6.999444334770062E-3"/>
              <c:y val="0.35576024491271135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cs-CZ"/>
          </a:p>
        </c:txPr>
        <c:crossAx val="89241088"/>
        <c:crosses val="autoZero"/>
        <c:crossBetween val="between"/>
        <c:majorUnit val="5"/>
        <c:minorUnit val="1"/>
      </c:valAx>
    </c:plotArea>
    <c:legend>
      <c:legendPos val="b"/>
      <c:layout>
        <c:manualLayout>
          <c:xMode val="edge"/>
          <c:yMode val="edge"/>
          <c:x val="0.2131395797249116"/>
          <c:y val="0.92711804510449947"/>
          <c:w val="0.5737208405501768"/>
          <c:h val="7.2881954895500353E-2"/>
        </c:manualLayout>
      </c:layout>
      <c:overlay val="0"/>
      <c:txPr>
        <a:bodyPr/>
        <a:lstStyle/>
        <a:p>
          <a:pPr>
            <a:defRPr sz="1200">
              <a:latin typeface="Arial" panose="020B0604020202020204" pitchFamily="34" charset="0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26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0.61102</cdr:x>
      <cdr:y>0.23882</cdr:y>
    </cdr:from>
    <cdr:to>
      <cdr:x>0.77643</cdr:x>
      <cdr:y>0.40433</cdr:y>
    </cdr:to>
    <cdr:sp macro="" textlink="">
      <cdr:nvSpPr>
        <cdr:cNvPr id="3" name="TextovéPole 1">
          <a:extLst xmlns:a="http://schemas.openxmlformats.org/drawingml/2006/main">
            <a:ext uri="{FF2B5EF4-FFF2-40B4-BE49-F238E27FC236}">
              <a16:creationId xmlns:a16="http://schemas.microsoft.com/office/drawing/2014/main" id="{18E9007A-2A0B-4500-918E-9781D258A6CF}"/>
            </a:ext>
          </a:extLst>
        </cdr:cNvPr>
        <cdr:cNvSpPr txBox="1"/>
      </cdr:nvSpPr>
      <cdr:spPr>
        <a:xfrm xmlns:a="http://schemas.openxmlformats.org/drawingml/2006/main">
          <a:off x="4348655" y="929773"/>
          <a:ext cx="1177236" cy="64436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cs-CZ" sz="900" b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Hranice</a:t>
          </a:r>
          <a:r>
            <a:rPr lang="cs-CZ" sz="900" b="0" baseline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 dluhové brzdy dle zákona č. 23/2017 Sb.</a:t>
          </a:r>
          <a:endParaRPr lang="cs-CZ" sz="900" b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0.58915</cdr:x>
      <cdr:y>0.11596</cdr:y>
    </cdr:from>
    <cdr:to>
      <cdr:x>0.74493</cdr:x>
      <cdr:y>0.9118</cdr:y>
    </cdr:to>
    <cdr:sp macro="" textlink="">
      <cdr:nvSpPr>
        <cdr:cNvPr id="2" name="Obdélník 1">
          <a:extLst xmlns:a="http://schemas.openxmlformats.org/drawingml/2006/main">
            <a:ext uri="{FF2B5EF4-FFF2-40B4-BE49-F238E27FC236}">
              <a16:creationId xmlns:a16="http://schemas.microsoft.com/office/drawing/2014/main" id="{98250D58-E71B-4022-983D-850C0ACB2063}"/>
            </a:ext>
          </a:extLst>
        </cdr:cNvPr>
        <cdr:cNvSpPr/>
      </cdr:nvSpPr>
      <cdr:spPr>
        <a:xfrm xmlns:a="http://schemas.openxmlformats.org/drawingml/2006/main">
          <a:off x="4288790" y="411479"/>
          <a:ext cx="1134032" cy="282393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lumMod val="75000"/>
            <a:alpha val="33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cs-CZ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0.33154</cdr:x>
      <cdr:y>0.79767</cdr:y>
    </cdr:from>
    <cdr:to>
      <cdr:x>0.4973</cdr:x>
      <cdr:y>0.85409</cdr:y>
    </cdr:to>
    <cdr:sp macro="" textlink="">
      <cdr:nvSpPr>
        <cdr:cNvPr id="5" name="TextovéPole 4"/>
        <cdr:cNvSpPr txBox="1"/>
      </cdr:nvSpPr>
      <cdr:spPr>
        <a:xfrm xmlns:a="http://schemas.openxmlformats.org/drawingml/2006/main">
          <a:off x="2343152" y="3905250"/>
          <a:ext cx="1171575" cy="276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cs-CZ" sz="110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605DD502-E8C7-4487-AC67-75E1B2085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0EEABE5-7099-4971-89DD-1B52CEFB250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2DBA14-545C-405A-931E-B96A90997533}" type="datetimeFigureOut">
              <a:rPr lang="cs-CZ" smtClean="0"/>
              <a:t>03.11.2020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DB57EBD-F37F-4902-A775-67DCC7C74AE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3676538-A479-44CB-B1EE-265C158184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1FB2D3-CBB8-49D4-906C-18D189D17B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96879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FB8108-4BFB-4C8F-9B21-9506B378B24B}" type="datetimeFigureOut">
              <a:rPr lang="cs-CZ" smtClean="0"/>
              <a:t>03.11.2020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2F3DCC-F199-45D1-AF5C-EE901B640FF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14748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D428A0-EE51-4DCE-AC4E-FADDCC3FFB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39B095C-DA77-4726-992A-E330BEAC86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C7DAB4D-D265-4975-84C6-B8CDAF07D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1A6CA-3DF7-4E42-BDEC-1BBBD70D625C}" type="datetime1">
              <a:rPr lang="cs-CZ" smtClean="0"/>
              <a:t>03.11.2020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90AB736-8FA4-4753-AFB5-6ACA7019B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A2341ED-BC75-4712-84AC-BEF20C5E1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6556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1A925F-7DFD-4E66-A104-924231BA2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0A0CB9F-EDFF-4364-BD92-068827ECF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A223763-2585-4CCD-882B-E9F42B2C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C316-571A-4353-B03C-0DC400743407}" type="datetime1">
              <a:rPr lang="cs-CZ" smtClean="0"/>
              <a:t>03.11.2020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50FB80B-3813-4EDD-9BEB-3E67FBCB3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35E1CD1-FA09-46C6-8CDD-4DC393766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235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3D93D7-F707-4D85-A0BE-981A7D645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1D139CA4-0EFC-4ED7-80D4-3140BDD854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AB32BE4-A6DD-42C1-A299-DA081C3E3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0D41-B35D-4EDE-A319-A0843201D9E4}" type="datetime1">
              <a:rPr lang="cs-CZ" smtClean="0"/>
              <a:t>03.11.2020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460E79E-10B9-4E69-A068-2DD9B1DE0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510DB4D-3315-4C06-9A5C-6C0D07C81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452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7DEF00-6F42-4092-9661-768A95566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017D123-E22C-41B7-A76C-7B8BFD7A8D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2A6E22D-6605-4813-8EBF-EC6596546B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D5AA335-E5EE-4AD4-B736-CE323E5E6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C2595-91FA-4342-A776-EF511736F63B}" type="datetime1">
              <a:rPr lang="cs-CZ" smtClean="0"/>
              <a:t>03.11.2020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DFAB7A6-1191-40B4-82F0-FD1683276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2E7CBF3-6AE9-42A6-B8F9-9F72914A5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4032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7A65C1-F602-4EA1-8307-00F97BB9F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979130B2-FF23-4B32-9407-ABD980E065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B8D6765D-4293-4711-999C-9DDD170767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334C2EE9-4CF1-4DA2-A813-682802094F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B8B13CE6-8C47-4C7A-BA11-0AE2258C70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196A0341-9FBB-4EBC-B9D0-2E8E13930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14D0-8965-4C86-849E-155554988703}" type="datetime1">
              <a:rPr lang="cs-CZ" smtClean="0"/>
              <a:t>03.11.2020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CF169ED-ABCF-4D34-B191-CE9869A93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E2900DB-5951-4B03-A1B3-31607BE30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8552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D28352-6250-4472-86EB-2BAAEDC2C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A0A2FEF-06CE-4713-8B5E-9F62C447D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A1419-2AB1-49F6-BE61-FE988EA824A9}" type="datetime1">
              <a:rPr lang="cs-CZ" smtClean="0"/>
              <a:t>03.11.2020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33DCAD2-75A8-4430-86F4-4022AF368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14BD504-71FF-48D7-BF44-5CA6CFEA9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7324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50305791-67AE-46AD-936F-A51770991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8F35D-77CD-47F1-966D-F386A260544B}" type="datetime1">
              <a:rPr lang="cs-CZ" smtClean="0"/>
              <a:t>03.11.2020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FCA97A9D-9ADC-4BA0-9D10-DAEE4DEF0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6F257B8-1AB1-4498-B933-6ABA87DB4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2936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BC5E26-1232-4E33-B126-0E39B44CA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F4F240D-B2A6-4086-918B-A7E1CF438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7532EF60-3118-4086-B869-FC5C1D40C9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86C14F1-94DF-4C15-881A-8DD7A558F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F8B98-4468-4963-950A-8F96A1D4F8C1}" type="datetime1">
              <a:rPr lang="cs-CZ" smtClean="0"/>
              <a:t>03.11.2020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D08DB85-5DB0-46B6-8F28-1C845B5B4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BA1E801-D297-4242-8642-6108FCDB8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0539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FC0FF7-6E8F-4E32-B0CF-85039F8BC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2C5B32A-EA40-456E-A74D-0100A920A9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7386F9D9-7017-41F6-A424-F366CA181E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D683D31-7AD1-4AC7-96A2-0651D742B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419F-BD4B-452D-8630-B1232E70E615}" type="datetime1">
              <a:rPr lang="cs-CZ" smtClean="0"/>
              <a:t>03.11.2020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A076EC2-C320-415D-9309-B99799862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6996B86-C79A-47E4-9BE1-760E82C5C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8462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BDD438-F79E-434E-AC6C-F94BF3DB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FFBDF09-6588-4431-94F4-5EBF174B5B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079E65D-DB6E-4E33-AC2C-D881DE3AE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B22E-3124-43E5-A4D0-F6E58FA1ACA7}" type="datetime1">
              <a:rPr lang="cs-CZ" smtClean="0"/>
              <a:t>03.11.2020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0C9C95C-0D3D-4C32-AB1B-92178F0EA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ECB7DFC-B65A-48BD-9B04-92BE4F44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3955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D537779C-D2B8-4641-98C3-F734ACD38F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7674EB9-391C-4534-AB9D-BA6F0208A8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02C7AD6-EE8D-4804-BD15-B730E3BAE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68FB3-D814-471C-B0D7-5CC9786DD785}" type="datetime1">
              <a:rPr lang="cs-CZ" smtClean="0"/>
              <a:t>03.11.2020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7738FFD-FB17-495F-A5DA-F5B32E8C0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9640F3D-EF84-4DE0-BEDB-7A7743EE5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7606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96ABFC7-1866-45C6-BDB2-7D3AC1B2B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D2B164D-50DF-490B-A15A-BC7295A1A8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809C24B-6A1F-4C2A-A112-1374684492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71672-4E9A-42A6-B317-E412DE012E43}" type="datetime1">
              <a:rPr lang="cs-CZ" smtClean="0"/>
              <a:t>03.11.2020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5EE8CE3-9BA2-46B4-99D4-C070F0A748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95BF019-0D61-4053-8B86-BF09A4B5A7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0C7CD-F407-429B-A159-7E74BB594E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449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B8F540C7-0673-4C68-81D4-D82096A8B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245" y="111245"/>
            <a:ext cx="6897638" cy="6635509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C8AFCCC4-927C-4431-9C62-9075E4E8CB7E}"/>
              </a:ext>
            </a:extLst>
          </p:cNvPr>
          <p:cNvSpPr txBox="1"/>
          <p:nvPr/>
        </p:nvSpPr>
        <p:spPr>
          <a:xfrm>
            <a:off x="3886545" y="2113653"/>
            <a:ext cx="76414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>
                <a:latin typeface="Arial Bold"/>
              </a:rPr>
              <a:t>Zpráva o dlouhodobé udržitelnosti veřejných financí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4187C981-0DBC-4CE1-A87E-A18916DD1D0F}"/>
              </a:ext>
            </a:extLst>
          </p:cNvPr>
          <p:cNvSpPr txBox="1"/>
          <p:nvPr/>
        </p:nvSpPr>
        <p:spPr>
          <a:xfrm>
            <a:off x="3886545" y="3649488"/>
            <a:ext cx="4437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Národní rozpočtová rada</a:t>
            </a:r>
          </a:p>
          <a:p>
            <a:endParaRPr lang="cs-CZ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9A78C72F-A049-47BF-8381-3D7394E7F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133" y="5326535"/>
            <a:ext cx="2438896" cy="135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9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59660B-8A9B-4871-89A1-3D8B2FD90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65" y="83275"/>
            <a:ext cx="10515600" cy="784406"/>
          </a:xfrm>
        </p:spPr>
        <p:txBody>
          <a:bodyPr>
            <a:normAutofit/>
          </a:bodyPr>
          <a:lstStyle/>
          <a:p>
            <a:r>
              <a:rPr lang="cs-CZ" sz="3200" b="1">
                <a:latin typeface="Arial" panose="020B0604020202020204" pitchFamily="34" charset="0"/>
                <a:cs typeface="Arial" panose="020B0604020202020204" pitchFamily="34" charset="0"/>
              </a:rPr>
              <a:t>Úvod</a:t>
            </a:r>
            <a:endParaRPr lang="cs-CZ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66BCA9C-9CF5-4A03-881B-92B3C9EAB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8363" y="6356350"/>
            <a:ext cx="325437" cy="365125"/>
          </a:xfrm>
        </p:spPr>
        <p:txBody>
          <a:bodyPr/>
          <a:lstStyle/>
          <a:p>
            <a:pPr algn="ctr"/>
            <a:fld id="{DF90C7CD-F407-429B-A159-7E74BB594E91}" type="slidenum">
              <a:rPr lang="cs-CZ" sz="9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</a:t>
            </a:fld>
            <a:endParaRPr lang="cs-CZ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ástupný symbol pro obsah 7">
            <a:extLst>
              <a:ext uri="{FF2B5EF4-FFF2-40B4-BE49-F238E27FC236}">
                <a16:creationId xmlns:a16="http://schemas.microsoft.com/office/drawing/2014/main" id="{2C783312-A6E5-493E-9413-D471AC1FB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223" y="867682"/>
            <a:ext cx="11260183" cy="560193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Zpráva je zpracována na základě zákona č. 23/2017 Sb., o pravidlech rozpočtové odpovědnosti a je předkládána PSP ČR</a:t>
            </a:r>
          </a:p>
          <a:p>
            <a:pPr marL="0" indent="0">
              <a:lnSpc>
                <a:spcPct val="100000"/>
              </a:lnSpc>
              <a:buNone/>
            </a:pP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Předmětem je vývoj hospodaření </a:t>
            </a:r>
            <a:r>
              <a:rPr lang="cs-CZ" sz="2400" u="sng" dirty="0">
                <a:solidFill>
                  <a:srgbClr val="2764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sektoru veřejných institucí 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v 50letém horizontu </a:t>
            </a:r>
            <a:r>
              <a:rPr lang="cs-CZ" sz="2400" u="sng" dirty="0">
                <a:latin typeface="Arial" panose="020B0604020202020204" pitchFamily="34" charset="0"/>
                <a:cs typeface="Arial" panose="020B0604020202020204" pitchFamily="34" charset="0"/>
              </a:rPr>
              <a:t>za předpokladu současného nastavení daňových a výdajových politik</a:t>
            </a:r>
          </a:p>
          <a:p>
            <a:pPr marL="0" indent="0">
              <a:lnSpc>
                <a:spcPct val="100000"/>
              </a:lnSpc>
              <a:buNone/>
            </a:pPr>
            <a:endParaRPr lang="cs-CZ" sz="2400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cs-CZ" sz="2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Nejedná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se proto o klasickou prognózu</a:t>
            </a:r>
          </a:p>
          <a:p>
            <a:pPr marL="0" indent="0">
              <a:lnSpc>
                <a:spcPct val="100000"/>
              </a:lnSpc>
              <a:buNone/>
            </a:pP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Aktuálně </a:t>
            </a:r>
            <a:r>
              <a:rPr lang="cs-CZ" sz="2400" u="sng" dirty="0">
                <a:solidFill>
                  <a:srgbClr val="2764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vysoká míra nejistoty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spojená s epidemií COVID-19</a:t>
            </a:r>
          </a:p>
          <a:p>
            <a:pPr marL="0" indent="0">
              <a:lnSpc>
                <a:spcPct val="100000"/>
              </a:lnSpc>
              <a:buNone/>
            </a:pPr>
            <a:endParaRPr lang="cs-CZ" sz="2400" u="sng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cs-CZ" sz="2400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Novelizace zákona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č. 23/2017 Sb. rozmělňující pravidlo strukturálního deficitu</a:t>
            </a:r>
          </a:p>
          <a:p>
            <a:pPr marL="0" indent="0">
              <a:lnSpc>
                <a:spcPct val="100000"/>
              </a:lnSpc>
              <a:buNone/>
            </a:pP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F8914B2C-6CD1-4559-B152-737ADCE15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56" y="6304497"/>
            <a:ext cx="293902" cy="16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237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Graf 14">
            <a:extLst>
              <a:ext uri="{FF2B5EF4-FFF2-40B4-BE49-F238E27FC236}">
                <a16:creationId xmlns:a16="http://schemas.microsoft.com/office/drawing/2014/main" id="{82F6FB00-AE70-4297-B795-852013C12C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4060990"/>
              </p:ext>
            </p:extLst>
          </p:nvPr>
        </p:nvGraphicFramePr>
        <p:xfrm>
          <a:off x="6273800" y="2618273"/>
          <a:ext cx="5846922" cy="3893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2359660B-8A9B-4871-89A1-3D8B2FD90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86" y="109388"/>
            <a:ext cx="11266714" cy="557984"/>
          </a:xfrm>
        </p:spPr>
        <p:txBody>
          <a:bodyPr>
            <a:normAutofit/>
          </a:bodyPr>
          <a:lstStyle/>
          <a:p>
            <a:r>
              <a:rPr lang="cs-CZ" sz="3200" b="1" dirty="0">
                <a:latin typeface="Arial" panose="020B0604020202020204" pitchFamily="34" charset="0"/>
                <a:cs typeface="Arial" panose="020B0604020202020204" pitchFamily="34" charset="0"/>
              </a:rPr>
              <a:t>Aktuální situace a střednědobý výhled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66BCA9C-9CF5-4A03-881B-92B3C9EAB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8363" y="6356350"/>
            <a:ext cx="325437" cy="365125"/>
          </a:xfrm>
        </p:spPr>
        <p:txBody>
          <a:bodyPr/>
          <a:lstStyle/>
          <a:p>
            <a:pPr algn="ctr"/>
            <a:fld id="{DF90C7CD-F407-429B-A159-7E74BB594E91}" type="slidenum">
              <a:rPr lang="cs-CZ" sz="9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</a:t>
            </a:fld>
            <a:endParaRPr lang="cs-CZ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ástupný symbol pro obsah 7">
            <a:extLst>
              <a:ext uri="{FF2B5EF4-FFF2-40B4-BE49-F238E27FC236}">
                <a16:creationId xmlns:a16="http://schemas.microsoft.com/office/drawing/2014/main" id="{2C783312-A6E5-493E-9413-D471AC1FB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229" y="667372"/>
            <a:ext cx="11535109" cy="228684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Vyčerpání prostoru pro fiskální expanzi v letech 2018 a 2019</a:t>
            </a:r>
          </a:p>
          <a:p>
            <a:pPr>
              <a:lnSpc>
                <a:spcPct val="100000"/>
              </a:lnSpc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Nastavení fiskální politiky je spíše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procyklické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V roce 2020 velký rozsah jednorázových a přechodných opatření 2,5 % HDP</a:t>
            </a:r>
          </a:p>
          <a:p>
            <a:pPr>
              <a:lnSpc>
                <a:spcPct val="100000"/>
              </a:lnSpc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Rozvolnění zákona o pravidlech rozpočtové odpovědnosti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F8914B2C-6CD1-4559-B152-737ADCE15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56" y="6304497"/>
            <a:ext cx="293902" cy="165123"/>
          </a:xfrm>
          <a:prstGeom prst="rect">
            <a:avLst/>
          </a:prstGeom>
        </p:spPr>
      </p:pic>
      <p:sp>
        <p:nvSpPr>
          <p:cNvPr id="12" name="Zástupný symbol pro zápatí 3">
            <a:extLst>
              <a:ext uri="{FF2B5EF4-FFF2-40B4-BE49-F238E27FC236}">
                <a16:creationId xmlns:a16="http://schemas.microsoft.com/office/drawing/2014/main" id="{312BB91C-A095-40DC-B626-82773EEED2D2}"/>
              </a:ext>
            </a:extLst>
          </p:cNvPr>
          <p:cNvSpPr txBox="1">
            <a:spLocks/>
          </p:cNvSpPr>
          <p:nvPr/>
        </p:nvSpPr>
        <p:spPr>
          <a:xfrm>
            <a:off x="5412649" y="6537385"/>
            <a:ext cx="18512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900" dirty="0">
                <a:latin typeface="Arial" panose="020B0604020202020204" pitchFamily="34" charset="0"/>
                <a:cs typeface="Arial" panose="020B0604020202020204" pitchFamily="34" charset="0"/>
              </a:rPr>
              <a:t>Zdroj: MF ČR a výpočty NRR</a:t>
            </a:r>
          </a:p>
        </p:txBody>
      </p:sp>
      <p:graphicFrame>
        <p:nvGraphicFramePr>
          <p:cNvPr id="14" name="Graf 13">
            <a:extLst>
              <a:ext uri="{FF2B5EF4-FFF2-40B4-BE49-F238E27FC236}">
                <a16:creationId xmlns:a16="http://schemas.microsoft.com/office/drawing/2014/main" id="{64CE72B2-A5D0-4978-A212-E3205181F2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3593924"/>
              </p:ext>
            </p:extLst>
          </p:nvPr>
        </p:nvGraphicFramePr>
        <p:xfrm>
          <a:off x="202229" y="2552700"/>
          <a:ext cx="5893771" cy="3989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34038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af 11">
            <a:extLst>
              <a:ext uri="{FF2B5EF4-FFF2-40B4-BE49-F238E27FC236}">
                <a16:creationId xmlns:a16="http://schemas.microsoft.com/office/drawing/2014/main" id="{50F0A6F3-9330-4760-BB15-E2C83C8842B0}"/>
              </a:ext>
            </a:extLst>
          </p:cNvPr>
          <p:cNvGraphicFramePr>
            <a:graphicFrameLocks/>
          </p:cNvGraphicFramePr>
          <p:nvPr/>
        </p:nvGraphicFramePr>
        <p:xfrm>
          <a:off x="752479" y="768350"/>
          <a:ext cx="10601321" cy="3670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2359660B-8A9B-4871-89A1-3D8B2FD90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239" y="66070"/>
            <a:ext cx="11250561" cy="568111"/>
          </a:xfrm>
        </p:spPr>
        <p:txBody>
          <a:bodyPr>
            <a:normAutofit/>
          </a:bodyPr>
          <a:lstStyle/>
          <a:p>
            <a:r>
              <a:rPr lang="cs-CZ" sz="3200" b="1" dirty="0">
                <a:latin typeface="Arial" panose="020B0604020202020204" pitchFamily="34" charset="0"/>
                <a:cs typeface="Arial" panose="020B0604020202020204" pitchFamily="34" charset="0"/>
              </a:rPr>
              <a:t>Demografická projekce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66BCA9C-9CF5-4A03-881B-92B3C9EAB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8363" y="6356350"/>
            <a:ext cx="325437" cy="365125"/>
          </a:xfrm>
        </p:spPr>
        <p:txBody>
          <a:bodyPr/>
          <a:lstStyle/>
          <a:p>
            <a:pPr algn="ctr"/>
            <a:fld id="{DF90C7CD-F407-429B-A159-7E74BB594E91}" type="slidenum">
              <a:rPr lang="cs-CZ" sz="9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4</a:t>
            </a:fld>
            <a:endParaRPr lang="cs-CZ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ástupný symbol pro obsah 7">
            <a:extLst>
              <a:ext uri="{FF2B5EF4-FFF2-40B4-BE49-F238E27FC236}">
                <a16:creationId xmlns:a16="http://schemas.microsoft.com/office/drawing/2014/main" id="{2C783312-A6E5-493E-9413-D471AC1FB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741" y="4615364"/>
            <a:ext cx="11724967" cy="185425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Demografická projekce ČSÚ (11/2018) upravená o skutečnost 2019 a 2020</a:t>
            </a:r>
          </a:p>
          <a:p>
            <a:pPr>
              <a:lnSpc>
                <a:spcPct val="100000"/>
              </a:lnSpc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Podstatná změna ve struktuře: počet osob 65+ vzroste o 51 % a jejich podíl na populaci vzroste  z 20 % na 30 %</a:t>
            </a:r>
          </a:p>
          <a:p>
            <a:pPr>
              <a:lnSpc>
                <a:spcPct val="100000"/>
              </a:lnSpc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Počet obyvatel ve věku 21-64 let připadajících na jednoho občana staršího 65 let klesne v horizontu 40 let ze 3 na 1,6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F8914B2C-6CD1-4559-B152-737ADCE15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56" y="6304497"/>
            <a:ext cx="293902" cy="165123"/>
          </a:xfrm>
          <a:prstGeom prst="rect">
            <a:avLst/>
          </a:prstGeom>
        </p:spPr>
      </p:pic>
      <p:sp>
        <p:nvSpPr>
          <p:cNvPr id="14" name="Zástupný symbol pro zápatí 3">
            <a:extLst>
              <a:ext uri="{FF2B5EF4-FFF2-40B4-BE49-F238E27FC236}">
                <a16:creationId xmlns:a16="http://schemas.microsoft.com/office/drawing/2014/main" id="{95E2D561-652D-42F0-B954-9BD2986B6B37}"/>
              </a:ext>
            </a:extLst>
          </p:cNvPr>
          <p:cNvSpPr txBox="1">
            <a:spLocks/>
          </p:cNvSpPr>
          <p:nvPr/>
        </p:nvSpPr>
        <p:spPr>
          <a:xfrm>
            <a:off x="5503674" y="6530239"/>
            <a:ext cx="11846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900" dirty="0">
                <a:latin typeface="Arial" panose="020B0604020202020204" pitchFamily="34" charset="0"/>
                <a:cs typeface="Arial" panose="020B0604020202020204" pitchFamily="34" charset="0"/>
              </a:rPr>
              <a:t>Zdroj: ČSÚ a NRR</a:t>
            </a:r>
          </a:p>
        </p:txBody>
      </p:sp>
    </p:spTree>
    <p:extLst>
      <p:ext uri="{BB962C8B-B14F-4D97-AF65-F5344CB8AC3E}">
        <p14:creationId xmlns:p14="http://schemas.microsoft.com/office/powerpoint/2010/main" val="3729978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59660B-8A9B-4871-89A1-3D8B2FD90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71" y="375282"/>
            <a:ext cx="10515600" cy="552239"/>
          </a:xfrm>
        </p:spPr>
        <p:txBody>
          <a:bodyPr>
            <a:normAutofit/>
          </a:bodyPr>
          <a:lstStyle/>
          <a:p>
            <a:r>
              <a:rPr lang="cs-CZ" sz="3200" b="1" dirty="0">
                <a:latin typeface="Arial" panose="020B0604020202020204" pitchFamily="34" charset="0"/>
                <a:cs typeface="Arial" panose="020B0604020202020204" pitchFamily="34" charset="0"/>
              </a:rPr>
              <a:t>Projekce makroekonomického vývoje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66BCA9C-9CF5-4A03-881B-92B3C9EAB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8363" y="6356350"/>
            <a:ext cx="325437" cy="365125"/>
          </a:xfrm>
        </p:spPr>
        <p:txBody>
          <a:bodyPr/>
          <a:lstStyle/>
          <a:p>
            <a:pPr algn="ctr"/>
            <a:fld id="{DF90C7CD-F407-429B-A159-7E74BB594E91}" type="slidenum">
              <a:rPr lang="cs-CZ" sz="9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5</a:t>
            </a:fld>
            <a:endParaRPr lang="cs-CZ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ástupný symbol pro obsah 7">
            <a:extLst>
              <a:ext uri="{FF2B5EF4-FFF2-40B4-BE49-F238E27FC236}">
                <a16:creationId xmlns:a16="http://schemas.microsoft.com/office/drawing/2014/main" id="{2C783312-A6E5-493E-9413-D471AC1FB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019" y="4176893"/>
            <a:ext cx="11347843" cy="221016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Česká ekonomika se bude nadále přibližovat k vyspělým zemím</a:t>
            </a:r>
          </a:p>
          <a:p>
            <a:pPr>
              <a:lnSpc>
                <a:spcPct val="100000"/>
              </a:lnSpc>
            </a:pP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V projekci počítáno s konvergencí k Rakousku – rozdíl v produktivitě se v průměru snižuje o 2,3 % ročně</a:t>
            </a:r>
          </a:p>
          <a:p>
            <a:pPr>
              <a:lnSpc>
                <a:spcPct val="100000"/>
              </a:lnSpc>
            </a:pP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Předpokládáme, že konvergovat bude i podíl mezd na HDP – růst reálných mezd proto bude dlouhodobě vyšší než růst HDP na pracovníka 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F8914B2C-6CD1-4559-B152-737ADCE15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56" y="6304497"/>
            <a:ext cx="293902" cy="165123"/>
          </a:xfrm>
          <a:prstGeom prst="rect">
            <a:avLst/>
          </a:prstGeom>
        </p:spPr>
      </p:pic>
      <p:sp>
        <p:nvSpPr>
          <p:cNvPr id="14" name="Zástupný symbol pro zápatí 3">
            <a:extLst>
              <a:ext uri="{FF2B5EF4-FFF2-40B4-BE49-F238E27FC236}">
                <a16:creationId xmlns:a16="http://schemas.microsoft.com/office/drawing/2014/main" id="{95E2D561-652D-42F0-B954-9BD2986B6B37}"/>
              </a:ext>
            </a:extLst>
          </p:cNvPr>
          <p:cNvSpPr txBox="1">
            <a:spLocks/>
          </p:cNvSpPr>
          <p:nvPr/>
        </p:nvSpPr>
        <p:spPr>
          <a:xfrm>
            <a:off x="5443671" y="6469620"/>
            <a:ext cx="13667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900" dirty="0">
                <a:latin typeface="Arial" panose="020B0604020202020204" pitchFamily="34" charset="0"/>
                <a:cs typeface="Arial" panose="020B0604020202020204" pitchFamily="34" charset="0"/>
              </a:rPr>
              <a:t>Zdroj: Výpočty NRR</a:t>
            </a:r>
          </a:p>
        </p:txBody>
      </p:sp>
      <p:graphicFrame>
        <p:nvGraphicFramePr>
          <p:cNvPr id="9" name="Tabulka 8">
            <a:extLst>
              <a:ext uri="{FF2B5EF4-FFF2-40B4-BE49-F238E27FC236}">
                <a16:creationId xmlns:a16="http://schemas.microsoft.com/office/drawing/2014/main" id="{17BD09D1-FF06-4809-AC54-442CCEDFA9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375267"/>
              </p:ext>
            </p:extLst>
          </p:nvPr>
        </p:nvGraphicFramePr>
        <p:xfrm>
          <a:off x="781019" y="1499893"/>
          <a:ext cx="4469581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8606">
                  <a:extLst>
                    <a:ext uri="{9D8B030D-6E8A-4147-A177-3AD203B41FA5}">
                      <a16:colId xmlns:a16="http://schemas.microsoft.com/office/drawing/2014/main" val="3329745316"/>
                    </a:ext>
                  </a:extLst>
                </a:gridCol>
                <a:gridCol w="2100975">
                  <a:extLst>
                    <a:ext uri="{9D8B030D-6E8A-4147-A177-3AD203B41FA5}">
                      <a16:colId xmlns:a16="http://schemas.microsoft.com/office/drawing/2014/main" val="3207445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Ukazatel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Průměrné tempo růstu 2020 - 2070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471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HDP na obyvatele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1,8 %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623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HDP celkem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1,7 %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210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Průměrná reálná mzda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2,1 %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140297"/>
                  </a:ext>
                </a:extLst>
              </a:tr>
            </a:tbl>
          </a:graphicData>
        </a:graphic>
      </p:graphicFrame>
      <p:graphicFrame>
        <p:nvGraphicFramePr>
          <p:cNvPr id="12" name="Graf 11">
            <a:extLst>
              <a:ext uri="{FF2B5EF4-FFF2-40B4-BE49-F238E27FC236}">
                <a16:creationId xmlns:a16="http://schemas.microsoft.com/office/drawing/2014/main" id="{844F9635-E2E1-4E85-A565-E0830ADB50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4291877"/>
              </p:ext>
            </p:extLst>
          </p:nvPr>
        </p:nvGraphicFramePr>
        <p:xfrm>
          <a:off x="5682739" y="1059256"/>
          <a:ext cx="6446123" cy="285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69402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af 9">
            <a:extLst>
              <a:ext uri="{FF2B5EF4-FFF2-40B4-BE49-F238E27FC236}">
                <a16:creationId xmlns:a16="http://schemas.microsoft.com/office/drawing/2014/main" id="{FE81C4A1-F585-45BE-BE23-971F1E0EC6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0814271"/>
              </p:ext>
            </p:extLst>
          </p:nvPr>
        </p:nvGraphicFramePr>
        <p:xfrm>
          <a:off x="6054090" y="724965"/>
          <a:ext cx="6076950" cy="370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2359660B-8A9B-4871-89A1-3D8B2FD90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" y="113341"/>
            <a:ext cx="11292840" cy="723432"/>
          </a:xfrm>
        </p:spPr>
        <p:txBody>
          <a:bodyPr>
            <a:normAutofit/>
          </a:bodyPr>
          <a:lstStyle/>
          <a:p>
            <a:r>
              <a:rPr lang="cs-CZ" sz="3200" b="1" dirty="0">
                <a:latin typeface="Arial" panose="020B0604020202020204" pitchFamily="34" charset="0"/>
                <a:cs typeface="Arial" panose="020B0604020202020204" pitchFamily="34" charset="0"/>
              </a:rPr>
              <a:t>Projekce důchodového systému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66BCA9C-9CF5-4A03-881B-92B3C9EAB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8363" y="6356350"/>
            <a:ext cx="325437" cy="365125"/>
          </a:xfrm>
        </p:spPr>
        <p:txBody>
          <a:bodyPr/>
          <a:lstStyle/>
          <a:p>
            <a:pPr algn="ctr"/>
            <a:fld id="{DF90C7CD-F407-429B-A159-7E74BB594E91}" type="slidenum">
              <a:rPr lang="cs-CZ" sz="9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6</a:t>
            </a:fld>
            <a:endParaRPr lang="cs-CZ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ástupný symbol pro obsah 7">
            <a:extLst>
              <a:ext uri="{FF2B5EF4-FFF2-40B4-BE49-F238E27FC236}">
                <a16:creationId xmlns:a16="http://schemas.microsoft.com/office/drawing/2014/main" id="{2C783312-A6E5-493E-9413-D471AC1FB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4616" y="4633626"/>
            <a:ext cx="11037369" cy="16512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cs-CZ" sz="1800" dirty="0">
                <a:latin typeface="Arial" panose="020B0604020202020204" pitchFamily="34" charset="0"/>
                <a:cs typeface="Arial" panose="020B0604020202020204" pitchFamily="34" charset="0"/>
              </a:rPr>
              <a:t>Zvyšování důchodového věku až do roku 2030 na úroveň 65 let</a:t>
            </a:r>
          </a:p>
          <a:p>
            <a:pPr>
              <a:lnSpc>
                <a:spcPct val="100000"/>
              </a:lnSpc>
            </a:pPr>
            <a:r>
              <a:rPr lang="cs-CZ" sz="1800" dirty="0">
                <a:latin typeface="Arial" panose="020B0604020202020204" pitchFamily="34" charset="0"/>
                <a:cs typeface="Arial" panose="020B0604020202020204" pitchFamily="34" charset="0"/>
              </a:rPr>
              <a:t>Počet starobních důchodců bude kulminovat kolem roku 2058 (zhruba o třetinu více než dnes) a ve stejném období bude kulminovat i podíl výdajů na starobní důchody na HDP</a:t>
            </a:r>
          </a:p>
          <a:p>
            <a:pPr>
              <a:lnSpc>
                <a:spcPct val="100000"/>
              </a:lnSpc>
            </a:pPr>
            <a:r>
              <a:rPr lang="cs-CZ" sz="1800" dirty="0">
                <a:latin typeface="Arial" panose="020B0604020202020204" pitchFamily="34" charset="0"/>
                <a:cs typeface="Arial" panose="020B0604020202020204" pitchFamily="34" charset="0"/>
              </a:rPr>
              <a:t>Zpracován i scénář s důchodovým věkem svázaným s očekávanou dobou dožití (MPSV nevyužilo) a citlivostní demografické scénáře (mj. s vysokou plodností 2,46 dítěte na ženu v reprodukčním věku)</a:t>
            </a:r>
            <a:endParaRPr lang="cs-CZ" sz="18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F8914B2C-6CD1-4559-B152-737ADCE15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56" y="6304497"/>
            <a:ext cx="293902" cy="165123"/>
          </a:xfrm>
          <a:prstGeom prst="rect">
            <a:avLst/>
          </a:prstGeom>
        </p:spPr>
      </p:pic>
      <p:sp>
        <p:nvSpPr>
          <p:cNvPr id="14" name="Zástupný symbol pro zápatí 3">
            <a:extLst>
              <a:ext uri="{FF2B5EF4-FFF2-40B4-BE49-F238E27FC236}">
                <a16:creationId xmlns:a16="http://schemas.microsoft.com/office/drawing/2014/main" id="{95E2D561-652D-42F0-B954-9BD2986B6B37}"/>
              </a:ext>
            </a:extLst>
          </p:cNvPr>
          <p:cNvSpPr txBox="1">
            <a:spLocks/>
          </p:cNvSpPr>
          <p:nvPr/>
        </p:nvSpPr>
        <p:spPr>
          <a:xfrm>
            <a:off x="5251684" y="6503934"/>
            <a:ext cx="13667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900" dirty="0">
                <a:latin typeface="Arial" panose="020B0604020202020204" pitchFamily="34" charset="0"/>
                <a:cs typeface="Arial" panose="020B0604020202020204" pitchFamily="34" charset="0"/>
              </a:rPr>
              <a:t>Zdroj: Výpočty NRR</a:t>
            </a:r>
          </a:p>
        </p:txBody>
      </p:sp>
      <p:graphicFrame>
        <p:nvGraphicFramePr>
          <p:cNvPr id="13" name="Graf 12">
            <a:extLst>
              <a:ext uri="{FF2B5EF4-FFF2-40B4-BE49-F238E27FC236}">
                <a16:creationId xmlns:a16="http://schemas.microsoft.com/office/drawing/2014/main" id="{6C4D8AF1-6C13-4749-8D1A-C335AA853E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8099777"/>
              </p:ext>
            </p:extLst>
          </p:nvPr>
        </p:nvGraphicFramePr>
        <p:xfrm>
          <a:off x="311293" y="746687"/>
          <a:ext cx="5396087" cy="370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66967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59660B-8A9B-4871-89A1-3D8B2FD90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06" y="23256"/>
            <a:ext cx="11144794" cy="875514"/>
          </a:xfrm>
        </p:spPr>
        <p:txBody>
          <a:bodyPr>
            <a:normAutofit/>
          </a:bodyPr>
          <a:lstStyle/>
          <a:p>
            <a:r>
              <a:rPr lang="cs-CZ" sz="3200" b="1" dirty="0">
                <a:latin typeface="Arial" panose="020B0604020202020204" pitchFamily="34" charset="0"/>
                <a:cs typeface="Arial" panose="020B0604020202020204" pitchFamily="34" charset="0"/>
              </a:rPr>
              <a:t>Dluh sektoru veřejných institucí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66BCA9C-9CF5-4A03-881B-92B3C9EAB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8363" y="6356350"/>
            <a:ext cx="325437" cy="365125"/>
          </a:xfrm>
        </p:spPr>
        <p:txBody>
          <a:bodyPr/>
          <a:lstStyle/>
          <a:p>
            <a:pPr algn="ctr"/>
            <a:fld id="{DF90C7CD-F407-429B-A159-7E74BB594E91}" type="slidenum">
              <a:rPr lang="cs-CZ" sz="9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7</a:t>
            </a:fld>
            <a:endParaRPr lang="cs-CZ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ástupný symbol pro obsah 7">
            <a:extLst>
              <a:ext uri="{FF2B5EF4-FFF2-40B4-BE49-F238E27FC236}">
                <a16:creationId xmlns:a16="http://schemas.microsoft.com/office/drawing/2014/main" id="{2C783312-A6E5-493E-9413-D471AC1FB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487780"/>
            <a:ext cx="11801389" cy="2453692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Kromě důchodového systému veřejné finance zatíží i zdravotnictví, sociální péče, školství, obrana</a:t>
            </a:r>
          </a:p>
          <a:p>
            <a:pPr>
              <a:lnSpc>
                <a:spcPct val="100000"/>
              </a:lnSpc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Dosažení hranice 55 % HDP (tzv. dluhové brzdy) dle Zprávy 2020 – rok 2043 </a:t>
            </a:r>
            <a:b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(o 4 roky dříve než Zpráva 2019)</a:t>
            </a:r>
          </a:p>
          <a:p>
            <a:pPr>
              <a:lnSpc>
                <a:spcPct val="100000"/>
              </a:lnSpc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Prolomení dluhové brzdy by také vedlo k dřívějšímu zvyšování úrokové míry a nákladů na obsluhu dluhu (zde nezohledněno)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F8914B2C-6CD1-4559-B152-737ADCE15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56" y="6304497"/>
            <a:ext cx="293902" cy="165123"/>
          </a:xfrm>
          <a:prstGeom prst="rect">
            <a:avLst/>
          </a:prstGeom>
        </p:spPr>
      </p:pic>
      <p:sp>
        <p:nvSpPr>
          <p:cNvPr id="9" name="Zástupný symbol pro zápatí 3">
            <a:extLst>
              <a:ext uri="{FF2B5EF4-FFF2-40B4-BE49-F238E27FC236}">
                <a16:creationId xmlns:a16="http://schemas.microsoft.com/office/drawing/2014/main" id="{16051EEE-4321-4BCE-8948-4F97CB7BA411}"/>
              </a:ext>
            </a:extLst>
          </p:cNvPr>
          <p:cNvSpPr txBox="1">
            <a:spLocks/>
          </p:cNvSpPr>
          <p:nvPr/>
        </p:nvSpPr>
        <p:spPr>
          <a:xfrm>
            <a:off x="9506241" y="6469619"/>
            <a:ext cx="13667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900" dirty="0">
                <a:latin typeface="Arial" panose="020B0604020202020204" pitchFamily="34" charset="0"/>
                <a:cs typeface="Arial" panose="020B0604020202020204" pitchFamily="34" charset="0"/>
              </a:rPr>
              <a:t>Zdroj: Výpočty NRR</a:t>
            </a:r>
          </a:p>
        </p:txBody>
      </p:sp>
      <p:graphicFrame>
        <p:nvGraphicFramePr>
          <p:cNvPr id="10" name="Graf 9">
            <a:extLst>
              <a:ext uri="{FF2B5EF4-FFF2-40B4-BE49-F238E27FC236}">
                <a16:creationId xmlns:a16="http://schemas.microsoft.com/office/drawing/2014/main" id="{EEDC95AC-BC6A-418B-B86B-1DDF6B76B5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3041415"/>
              </p:ext>
            </p:extLst>
          </p:nvPr>
        </p:nvGraphicFramePr>
        <p:xfrm>
          <a:off x="6217920" y="1080141"/>
          <a:ext cx="5545842" cy="2822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af 11">
            <a:extLst>
              <a:ext uri="{FF2B5EF4-FFF2-40B4-BE49-F238E27FC236}">
                <a16:creationId xmlns:a16="http://schemas.microsoft.com/office/drawing/2014/main" id="{F123F1AF-1266-4066-A042-4313B3742D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5341176"/>
              </p:ext>
            </p:extLst>
          </p:nvPr>
        </p:nvGraphicFramePr>
        <p:xfrm>
          <a:off x="428238" y="1080141"/>
          <a:ext cx="5379720" cy="27339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770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59660B-8A9B-4871-89A1-3D8B2FD90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06" y="23256"/>
            <a:ext cx="11144794" cy="875514"/>
          </a:xfrm>
        </p:spPr>
        <p:txBody>
          <a:bodyPr>
            <a:normAutofit/>
          </a:bodyPr>
          <a:lstStyle/>
          <a:p>
            <a:r>
              <a:rPr lang="cs-CZ" sz="3200" b="1" dirty="0">
                <a:latin typeface="Arial" panose="020B0604020202020204" pitchFamily="34" charset="0"/>
                <a:cs typeface="Arial" panose="020B0604020202020204" pitchFamily="34" charset="0"/>
              </a:rPr>
              <a:t>Dopady rozvolnění fiskální politiky: 2021-2027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66BCA9C-9CF5-4A03-881B-92B3C9EAB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8363" y="6356350"/>
            <a:ext cx="325437" cy="365125"/>
          </a:xfrm>
        </p:spPr>
        <p:txBody>
          <a:bodyPr/>
          <a:lstStyle/>
          <a:p>
            <a:pPr algn="ctr"/>
            <a:fld id="{DF90C7CD-F407-429B-A159-7E74BB594E91}" type="slidenum">
              <a:rPr lang="cs-CZ" sz="9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8</a:t>
            </a:fld>
            <a:endParaRPr lang="cs-CZ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ástupný symbol pro obsah 7">
            <a:extLst>
              <a:ext uri="{FF2B5EF4-FFF2-40B4-BE49-F238E27FC236}">
                <a16:creationId xmlns:a16="http://schemas.microsoft.com/office/drawing/2014/main" id="{2C783312-A6E5-493E-9413-D471AC1FB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514" y="4058003"/>
            <a:ext cx="10928240" cy="2551804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Novela zákona o pravidlech rozpočtové odpovědnosti z dubna 2020 zvýšila maximální přípustné hodnoty strukturálního deficitu pro roky 2021-2027 z 1 % HDP na 4 % pro rok 2021 s postupným snižováním o 0,5 </a:t>
            </a:r>
            <a:r>
              <a:rPr lang="cs-CZ" sz="2000" dirty="0" err="1">
                <a:latin typeface="Arial" panose="020B0604020202020204" pitchFamily="34" charset="0"/>
                <a:cs typeface="Arial" panose="020B0604020202020204" pitchFamily="34" charset="0"/>
              </a:rPr>
              <a:t>p.b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. v dalších letech</a:t>
            </a:r>
          </a:p>
          <a:p>
            <a:pPr>
              <a:lnSpc>
                <a:spcPct val="100000"/>
              </a:lnSpc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I tento již rozvolněný limit má být prolomen na 6 % pro rok 2021 s následným snižováním o 0,5 </a:t>
            </a:r>
            <a:r>
              <a:rPr lang="cs-CZ" sz="2000" dirty="0" err="1">
                <a:latin typeface="Arial" panose="020B0604020202020204" pitchFamily="34" charset="0"/>
                <a:cs typeface="Arial" panose="020B0604020202020204" pitchFamily="34" charset="0"/>
              </a:rPr>
              <a:t>p.b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. v dalších letech</a:t>
            </a:r>
          </a:p>
          <a:p>
            <a:pPr>
              <a:lnSpc>
                <a:spcPct val="100000"/>
              </a:lnSpc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Původní limit strukturálního salda by byl dosažen až po roce 2030 </a:t>
            </a:r>
          </a:p>
          <a:p>
            <a:pPr>
              <a:lnSpc>
                <a:spcPct val="100000"/>
              </a:lnSpc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Vláda nepředložila PSP konsolidační strategii do 30. 9. tak, jak ji bylo Sněmovnou uloženo</a:t>
            </a:r>
          </a:p>
          <a:p>
            <a:pPr marL="0" indent="0">
              <a:lnSpc>
                <a:spcPct val="100000"/>
              </a:lnSpc>
              <a:buNone/>
            </a:pP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F8914B2C-6CD1-4559-B152-737ADCE15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56" y="6304497"/>
            <a:ext cx="293902" cy="165123"/>
          </a:xfrm>
          <a:prstGeom prst="rect">
            <a:avLst/>
          </a:prstGeom>
        </p:spPr>
      </p:pic>
      <p:sp>
        <p:nvSpPr>
          <p:cNvPr id="10" name="Zástupný symbol pro zápatí 3">
            <a:extLst>
              <a:ext uri="{FF2B5EF4-FFF2-40B4-BE49-F238E27FC236}">
                <a16:creationId xmlns:a16="http://schemas.microsoft.com/office/drawing/2014/main" id="{9B1A6CB2-7744-49EE-BD31-E23E4F837928}"/>
              </a:ext>
            </a:extLst>
          </p:cNvPr>
          <p:cNvSpPr txBox="1">
            <a:spLocks/>
          </p:cNvSpPr>
          <p:nvPr/>
        </p:nvSpPr>
        <p:spPr>
          <a:xfrm>
            <a:off x="761067" y="3667423"/>
            <a:ext cx="13389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900" dirty="0">
                <a:latin typeface="Arial" panose="020B0604020202020204" pitchFamily="34" charset="0"/>
                <a:cs typeface="Arial" panose="020B0604020202020204" pitchFamily="34" charset="0"/>
              </a:rPr>
              <a:t>Zdroj: Výpočet NRR</a:t>
            </a:r>
          </a:p>
        </p:txBody>
      </p:sp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570D39F8-54A7-4C3E-9ABB-00C681266B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9072117"/>
              </p:ext>
            </p:extLst>
          </p:nvPr>
        </p:nvGraphicFramePr>
        <p:xfrm>
          <a:off x="1339914" y="1106786"/>
          <a:ext cx="851025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21469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59660B-8A9B-4871-89A1-3D8B2FD90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06" y="23256"/>
            <a:ext cx="11144794" cy="875514"/>
          </a:xfrm>
        </p:spPr>
        <p:txBody>
          <a:bodyPr>
            <a:normAutofit/>
          </a:bodyPr>
          <a:lstStyle/>
          <a:p>
            <a:r>
              <a:rPr lang="cs-CZ" sz="3200" b="1" dirty="0">
                <a:latin typeface="Arial" panose="020B0604020202020204" pitchFamily="34" charset="0"/>
                <a:cs typeface="Arial" panose="020B0604020202020204" pitchFamily="34" charset="0"/>
              </a:rPr>
              <a:t>Změny projekce reagující na vývoj po zpracování Zprávy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66BCA9C-9CF5-4A03-881B-92B3C9EAB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8363" y="6356350"/>
            <a:ext cx="325437" cy="365125"/>
          </a:xfrm>
        </p:spPr>
        <p:txBody>
          <a:bodyPr/>
          <a:lstStyle/>
          <a:p>
            <a:pPr algn="ctr"/>
            <a:fld id="{DF90C7CD-F407-429B-A159-7E74BB594E91}" type="slidenum">
              <a:rPr lang="cs-CZ" sz="9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9</a:t>
            </a:fld>
            <a:endParaRPr lang="cs-CZ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ástupný symbol pro obsah 7">
            <a:extLst>
              <a:ext uri="{FF2B5EF4-FFF2-40B4-BE49-F238E27FC236}">
                <a16:creationId xmlns:a16="http://schemas.microsoft.com/office/drawing/2014/main" id="{2C783312-A6E5-493E-9413-D471AC1FB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825" y="4168971"/>
            <a:ext cx="11027262" cy="252694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0000"/>
              </a:lnSpc>
            </a:pPr>
            <a:r>
              <a:rPr lang="cs-CZ" sz="2300" dirty="0">
                <a:latin typeface="Arial" panose="020B0604020202020204" pitchFamily="34" charset="0"/>
                <a:cs typeface="Arial" panose="020B0604020202020204" pitchFamily="34" charset="0"/>
              </a:rPr>
              <a:t>Vyčerpání rozvolněných limitů strukturálního salda v následujících letech by vedlo k vyšší úrovni veřejného dluhu a uspíšilo by dosažení hranice dluhové brzdy</a:t>
            </a:r>
          </a:p>
          <a:p>
            <a:pPr>
              <a:lnSpc>
                <a:spcPct val="100000"/>
              </a:lnSpc>
            </a:pPr>
            <a:r>
              <a:rPr lang="cs-CZ" sz="2300" dirty="0">
                <a:latin typeface="Arial" panose="020B0604020202020204" pitchFamily="34" charset="0"/>
                <a:cs typeface="Arial" panose="020B0604020202020204" pitchFamily="34" charset="0"/>
              </a:rPr>
              <a:t>Aktuální nastavení Střednědobého výhledu MF očekává v roce 2023 zadlužení ve výši 47,3 % (bez zahrnutí efektu zrušení superhrubé mzdy) </a:t>
            </a:r>
          </a:p>
          <a:p>
            <a:pPr>
              <a:lnSpc>
                <a:spcPct val="100000"/>
              </a:lnSpc>
            </a:pPr>
            <a:r>
              <a:rPr lang="cs-CZ" sz="2300" dirty="0">
                <a:latin typeface="Arial" panose="020B0604020202020204" pitchFamily="34" charset="0"/>
                <a:cs typeface="Arial" panose="020B0604020202020204" pitchFamily="34" charset="0"/>
              </a:rPr>
              <a:t>Bude dluhová brzda nakonec zrušena?</a:t>
            </a:r>
          </a:p>
          <a:p>
            <a:pPr>
              <a:lnSpc>
                <a:spcPct val="100000"/>
              </a:lnSpc>
            </a:pPr>
            <a:r>
              <a:rPr lang="cs-CZ" sz="2300" dirty="0">
                <a:latin typeface="Arial" panose="020B0604020202020204" pitchFamily="34" charset="0"/>
                <a:cs typeface="Arial" panose="020B0604020202020204" pitchFamily="34" charset="0"/>
              </a:rPr>
              <a:t>A jak pokročila „příprava (adaptace) na stárnutí populace“?</a:t>
            </a:r>
          </a:p>
          <a:p>
            <a:pPr>
              <a:lnSpc>
                <a:spcPct val="100000"/>
              </a:lnSpc>
            </a:pPr>
            <a:r>
              <a:rPr lang="cs-CZ" sz="2300" dirty="0">
                <a:latin typeface="Arial" panose="020B0604020202020204" pitchFamily="34" charset="0"/>
                <a:cs typeface="Arial" panose="020B0604020202020204" pitchFamily="34" charset="0"/>
              </a:rPr>
              <a:t>Dle mezinárodního hodnocení je sice ČR aktuálně 5. nejlepší v EU co se týče dluhu, dlouhodobá udržitelnost je ale hodnocena jako 4. nejhorší</a:t>
            </a:r>
          </a:p>
          <a:p>
            <a:pPr marL="0" indent="0">
              <a:lnSpc>
                <a:spcPct val="100000"/>
              </a:lnSpc>
              <a:buNone/>
            </a:pPr>
            <a:endParaRPr lang="cs-CZ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F8914B2C-6CD1-4559-B152-737ADCE15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56" y="6304497"/>
            <a:ext cx="293902" cy="165123"/>
          </a:xfrm>
          <a:prstGeom prst="rect">
            <a:avLst/>
          </a:prstGeom>
        </p:spPr>
      </p:pic>
      <p:sp>
        <p:nvSpPr>
          <p:cNvPr id="10" name="Zástupný symbol pro zápatí 3">
            <a:extLst>
              <a:ext uri="{FF2B5EF4-FFF2-40B4-BE49-F238E27FC236}">
                <a16:creationId xmlns:a16="http://schemas.microsoft.com/office/drawing/2014/main" id="{9B1A6CB2-7744-49EE-BD31-E23E4F837928}"/>
              </a:ext>
            </a:extLst>
          </p:cNvPr>
          <p:cNvSpPr txBox="1">
            <a:spLocks/>
          </p:cNvSpPr>
          <p:nvPr/>
        </p:nvSpPr>
        <p:spPr>
          <a:xfrm flipH="1">
            <a:off x="811216" y="3707394"/>
            <a:ext cx="2233310" cy="5160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900" dirty="0">
                <a:latin typeface="Arial" panose="020B0604020202020204" pitchFamily="34" charset="0"/>
                <a:cs typeface="Arial" panose="020B0604020202020204" pitchFamily="34" charset="0"/>
              </a:rPr>
              <a:t>Zdroj: výpočty NRR</a:t>
            </a:r>
          </a:p>
        </p:txBody>
      </p:sp>
      <p:graphicFrame>
        <p:nvGraphicFramePr>
          <p:cNvPr id="9" name="Chart 3">
            <a:extLst>
              <a:ext uri="{FF2B5EF4-FFF2-40B4-BE49-F238E27FC236}">
                <a16:creationId xmlns:a16="http://schemas.microsoft.com/office/drawing/2014/main" id="{00000000-0008-0000-05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5647394"/>
              </p:ext>
            </p:extLst>
          </p:nvPr>
        </p:nvGraphicFramePr>
        <p:xfrm>
          <a:off x="923452" y="606507"/>
          <a:ext cx="10115803" cy="3358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76292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B8F540C7-0673-4C68-81D4-D82096A8B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245" y="111245"/>
            <a:ext cx="6897638" cy="6635509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C8AFCCC4-927C-4431-9C62-9075E4E8CB7E}"/>
              </a:ext>
            </a:extLst>
          </p:cNvPr>
          <p:cNvSpPr txBox="1"/>
          <p:nvPr/>
        </p:nvSpPr>
        <p:spPr>
          <a:xfrm>
            <a:off x="3886545" y="2113653"/>
            <a:ext cx="7641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>
                <a:latin typeface="Arial Bold"/>
              </a:rPr>
              <a:t>Děkuji vám </a:t>
            </a:r>
            <a:r>
              <a:rPr lang="cs-CZ" sz="3200" b="1" dirty="0">
                <a:latin typeface="Arial Bold"/>
              </a:rPr>
              <a:t>za pozornost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9A78C72F-A049-47BF-8381-3D7394E7F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133" y="5326535"/>
            <a:ext cx="2438896" cy="135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22733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0d52d28-043e-4442-b035-5463ef3585bc">
      <UserInfo>
        <DisplayName>Legová Ilona</DisplayName>
        <AccountId>14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97C4C24F3A3A4EABF87626FA75D9E4" ma:contentTypeVersion="12" ma:contentTypeDescription="Create a new document." ma:contentTypeScope="" ma:versionID="f6125559ee1d4eadce3d633bc9304fdf">
  <xsd:schema xmlns:xsd="http://www.w3.org/2001/XMLSchema" xmlns:xs="http://www.w3.org/2001/XMLSchema" xmlns:p="http://schemas.microsoft.com/office/2006/metadata/properties" xmlns:ns2="89b4086a-0d53-47ac-910c-840a5b10c85d" xmlns:ns3="90d52d28-043e-4442-b035-5463ef3585bc" targetNamespace="http://schemas.microsoft.com/office/2006/metadata/properties" ma:root="true" ma:fieldsID="5eb76c9da9b8f85f602c0620bfc9cce9" ns2:_="" ns3:_="">
    <xsd:import namespace="89b4086a-0d53-47ac-910c-840a5b10c85d"/>
    <xsd:import namespace="90d52d28-043e-4442-b035-5463ef3585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b4086a-0d53-47ac-910c-840a5b10c8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52d28-043e-4442-b035-5463ef3585b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C0AAB08-1168-41E6-AE4F-36D245DC9C36}">
  <ds:schemaRefs>
    <ds:schemaRef ds:uri="http://purl.org/dc/elements/1.1/"/>
    <ds:schemaRef ds:uri="http://schemas.microsoft.com/office/2006/metadata/properties"/>
    <ds:schemaRef ds:uri="89b4086a-0d53-47ac-910c-840a5b10c85d"/>
    <ds:schemaRef ds:uri="http://purl.org/dc/terms/"/>
    <ds:schemaRef ds:uri="http://schemas.openxmlformats.org/package/2006/metadata/core-properties"/>
    <ds:schemaRef ds:uri="90d52d28-043e-4442-b035-5463ef3585bc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93B0D59-2770-45A8-8602-3754BC3744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5480A0-15A0-4515-9700-EC808CF459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b4086a-0d53-47ac-910c-840a5b10c85d"/>
    <ds:schemaRef ds:uri="90d52d28-043e-4442-b035-5463ef3585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2854</TotalTime>
  <Words>716</Words>
  <Application>Microsoft Office PowerPoint</Application>
  <PresentationFormat>Širokoúhlá obrazovka</PresentationFormat>
  <Paragraphs>93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5" baseType="lpstr">
      <vt:lpstr>Arial</vt:lpstr>
      <vt:lpstr>Arial Bold</vt:lpstr>
      <vt:lpstr>Calibri</vt:lpstr>
      <vt:lpstr>Calibri Light</vt:lpstr>
      <vt:lpstr>Motiv Office</vt:lpstr>
      <vt:lpstr>Prezentace aplikace PowerPoint</vt:lpstr>
      <vt:lpstr>Úvod</vt:lpstr>
      <vt:lpstr>Aktuální situace a střednědobý výhled</vt:lpstr>
      <vt:lpstr>Demografická projekce</vt:lpstr>
      <vt:lpstr>Projekce makroekonomického vývoje</vt:lpstr>
      <vt:lpstr>Projekce důchodového systému</vt:lpstr>
      <vt:lpstr>Dluh sektoru veřejných institucí</vt:lpstr>
      <vt:lpstr>Dopady rozvolnění fiskální politiky: 2021-2027</vt:lpstr>
      <vt:lpstr>Změny projekce reagující na vývoj po zpracování Zprávy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martina vlachova</dc:creator>
  <cp:lastModifiedBy>Zamrazilová Eva</cp:lastModifiedBy>
  <cp:revision>103</cp:revision>
  <cp:lastPrinted>2020-11-03T16:56:03Z</cp:lastPrinted>
  <dcterms:created xsi:type="dcterms:W3CDTF">2018-06-25T19:49:09Z</dcterms:created>
  <dcterms:modified xsi:type="dcterms:W3CDTF">2020-11-03T16:58:16Z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0x0101002A97C4C24F3A3A4EABF87626FA75D9E4</vt:lpwstr>
  </property>
</Properties>
</file>