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1" r:id="rId4"/>
    <p:sldId id="263" r:id="rId5"/>
    <p:sldId id="264" r:id="rId6"/>
    <p:sldId id="265" r:id="rId7"/>
    <p:sldId id="266" r:id="rId8"/>
    <p:sldId id="267" r:id="rId9"/>
    <p:sldId id="262" r:id="rId10"/>
    <p:sldId id="268" r:id="rId11"/>
    <p:sldId id="269" r:id="rId12"/>
    <p:sldId id="270" r:id="rId13"/>
    <p:sldId id="271" r:id="rId14"/>
    <p:sldId id="272" r:id="rId15"/>
    <p:sldId id="273" r:id="rId16"/>
    <p:sldId id="276" r:id="rId17"/>
    <p:sldId id="275" r:id="rId18"/>
    <p:sldId id="277" r:id="rId19"/>
    <p:sldId id="278" r:id="rId20"/>
    <p:sldId id="279" r:id="rId21"/>
    <p:sldId id="274" r:id="rId22"/>
  </p:sldIdLst>
  <p:sldSz cx="9144000" cy="5143500" type="screen16x9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4495"/>
    <a:srgbClr val="85D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4" d="100"/>
          <a:sy n="104" d="100"/>
        </p:scale>
        <p:origin x="-312" y="-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Tom&#225;&#353;\Documents\ObHK\HLMAKRO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cked"/>
        <c:varyColors val="0"/>
        <c:ser>
          <c:idx val="0"/>
          <c:order val="1"/>
          <c:tx>
            <c:strRef>
              <c:f>ČR!$A$67</c:f>
              <c:strCache>
                <c:ptCount val="1"/>
                <c:pt idx="0">
                  <c:v>Saldo státního rozpočtu (SR)</c:v>
                </c:pt>
              </c:strCache>
            </c:strRef>
          </c:tx>
          <c:spPr>
            <a:ln w="50800">
              <a:solidFill>
                <a:srgbClr val="008080"/>
              </a:solidFill>
            </a:ln>
          </c:spPr>
          <c:marker>
            <c:spPr>
              <a:solidFill>
                <a:srgbClr val="71BF44"/>
              </a:solidFill>
            </c:spPr>
          </c:marker>
          <c:dPt>
            <c:idx val="1"/>
            <c:marker>
              <c:symbol val="diamond"/>
              <c:size val="15"/>
              <c:spPr>
                <a:solidFill>
                  <a:srgbClr val="0C4DA2"/>
                </a:solidFill>
              </c:spPr>
            </c:marker>
            <c:bubble3D val="0"/>
          </c:dPt>
          <c:dPt>
            <c:idx val="2"/>
            <c:marker>
              <c:symbol val="diamond"/>
              <c:size val="15"/>
              <c:spPr>
                <a:solidFill>
                  <a:srgbClr val="0C4DA2"/>
                </a:solidFill>
              </c:spPr>
            </c:marker>
            <c:bubble3D val="0"/>
          </c:dPt>
          <c:dPt>
            <c:idx val="3"/>
            <c:marker>
              <c:symbol val="diamond"/>
              <c:size val="15"/>
              <c:spPr>
                <a:solidFill>
                  <a:srgbClr val="0C4DA2"/>
                </a:solidFill>
              </c:spPr>
            </c:marker>
            <c:bubble3D val="0"/>
          </c:dPt>
          <c:dPt>
            <c:idx val="5"/>
            <c:marker>
              <c:symbol val="diamond"/>
              <c:size val="15"/>
              <c:spPr>
                <a:solidFill>
                  <a:srgbClr val="7030A0"/>
                </a:solidFill>
              </c:spPr>
            </c:marker>
            <c:bubble3D val="0"/>
          </c:dPt>
          <c:dPt>
            <c:idx val="6"/>
            <c:marker>
              <c:symbol val="diamond"/>
              <c:size val="20"/>
              <c:spPr>
                <a:solidFill>
                  <a:srgbClr val="FF9933"/>
                </a:solidFill>
              </c:spPr>
            </c:marker>
            <c:bubble3D val="0"/>
          </c:dPt>
          <c:dPt>
            <c:idx val="7"/>
            <c:marker>
              <c:symbol val="diamond"/>
              <c:size val="20"/>
              <c:spPr>
                <a:solidFill>
                  <a:srgbClr val="FF9933"/>
                </a:solidFill>
              </c:spPr>
            </c:marker>
            <c:bubble3D val="0"/>
          </c:dPt>
          <c:dPt>
            <c:idx val="8"/>
            <c:marker>
              <c:symbol val="diamond"/>
              <c:size val="20"/>
              <c:spPr>
                <a:solidFill>
                  <a:srgbClr val="FF9933"/>
                </a:solidFill>
              </c:spPr>
            </c:marker>
            <c:bubble3D val="0"/>
          </c:dPt>
          <c:dPt>
            <c:idx val="9"/>
            <c:marker>
              <c:symbol val="diamond"/>
              <c:size val="20"/>
              <c:spPr>
                <a:solidFill>
                  <a:srgbClr val="FF9933"/>
                </a:solidFill>
              </c:spPr>
            </c:marker>
            <c:bubble3D val="0"/>
          </c:dPt>
          <c:dPt>
            <c:idx val="10"/>
            <c:marker>
              <c:symbol val="diamond"/>
              <c:size val="20"/>
              <c:spPr>
                <a:solidFill>
                  <a:srgbClr val="FF5050"/>
                </a:solidFill>
              </c:spPr>
            </c:marker>
            <c:bubble3D val="0"/>
          </c:dPt>
          <c:dPt>
            <c:idx val="11"/>
            <c:marker>
              <c:symbol val="diamond"/>
              <c:size val="20"/>
              <c:spPr>
                <a:solidFill>
                  <a:srgbClr val="FF5050"/>
                </a:solidFill>
              </c:spPr>
            </c:marker>
            <c:bubble3D val="0"/>
          </c:dPt>
          <c:dPt>
            <c:idx val="12"/>
            <c:marker>
              <c:symbol val="diamond"/>
              <c:size val="20"/>
              <c:spPr>
                <a:solidFill>
                  <a:srgbClr val="FF5050"/>
                </a:solidFill>
              </c:spPr>
            </c:marker>
            <c:bubble3D val="0"/>
          </c:dPt>
          <c:dPt>
            <c:idx val="13"/>
            <c:marker>
              <c:symbol val="diamond"/>
              <c:size val="20"/>
              <c:spPr>
                <a:solidFill>
                  <a:srgbClr val="FF5050"/>
                </a:solidFill>
              </c:spPr>
            </c:marker>
            <c:bubble3D val="0"/>
          </c:dPt>
          <c:dPt>
            <c:idx val="14"/>
            <c:marker>
              <c:symbol val="diamond"/>
              <c:size val="15"/>
              <c:spPr>
                <a:solidFill>
                  <a:srgbClr val="0C4DA2"/>
                </a:solidFill>
              </c:spPr>
            </c:marker>
            <c:bubble3D val="0"/>
          </c:dPt>
          <c:dPt>
            <c:idx val="15"/>
            <c:marker>
              <c:symbol val="diamond"/>
              <c:size val="15"/>
              <c:spPr>
                <a:solidFill>
                  <a:srgbClr val="0C4DA2"/>
                </a:solidFill>
              </c:spPr>
            </c:marker>
            <c:bubble3D val="0"/>
          </c:dPt>
          <c:cat>
            <c:numRef>
              <c:f>ČR!$G$5:$V$5</c:f>
              <c:numCache>
                <c:formatCode>General</c:formatCode>
                <c:ptCount val="16"/>
                <c:pt idx="0">
                  <c:v>1993</c:v>
                </c:pt>
                <c:pt idx="1">
                  <c:v>1994</c:v>
                </c:pt>
                <c:pt idx="2">
                  <c:v>1995</c:v>
                </c:pt>
                <c:pt idx="3">
                  <c:v>1996</c:v>
                </c:pt>
                <c:pt idx="4">
                  <c:v>1997</c:v>
                </c:pt>
                <c:pt idx="5">
                  <c:v>1998</c:v>
                </c:pt>
                <c:pt idx="6">
                  <c:v>1999</c:v>
                </c:pt>
                <c:pt idx="7">
                  <c:v>2000</c:v>
                </c:pt>
                <c:pt idx="8">
                  <c:v>2001</c:v>
                </c:pt>
                <c:pt idx="9">
                  <c:v>2002</c:v>
                </c:pt>
                <c:pt idx="10">
                  <c:v>2003</c:v>
                </c:pt>
                <c:pt idx="11">
                  <c:v>2004</c:v>
                </c:pt>
                <c:pt idx="12">
                  <c:v>2005</c:v>
                </c:pt>
                <c:pt idx="13">
                  <c:v>2006</c:v>
                </c:pt>
                <c:pt idx="14">
                  <c:v>2007</c:v>
                </c:pt>
                <c:pt idx="15">
                  <c:v>2008</c:v>
                </c:pt>
              </c:numCache>
            </c:numRef>
          </c:cat>
          <c:val>
            <c:numRef>
              <c:f>ČR!$G$67:$V$67</c:f>
              <c:numCache>
                <c:formatCode>0.0</c:formatCode>
                <c:ptCount val="16"/>
                <c:pt idx="0">
                  <c:v>1.1000000000000001</c:v>
                </c:pt>
                <c:pt idx="1">
                  <c:v>10.4</c:v>
                </c:pt>
                <c:pt idx="2">
                  <c:v>7.2</c:v>
                </c:pt>
                <c:pt idx="3">
                  <c:v>-1.6</c:v>
                </c:pt>
                <c:pt idx="4">
                  <c:v>-15.7</c:v>
                </c:pt>
                <c:pt idx="5">
                  <c:v>-29.3</c:v>
                </c:pt>
                <c:pt idx="6">
                  <c:v>-29.6</c:v>
                </c:pt>
                <c:pt idx="7">
                  <c:v>-46.1</c:v>
                </c:pt>
                <c:pt idx="8">
                  <c:v>-67.7</c:v>
                </c:pt>
                <c:pt idx="9">
                  <c:v>-45.7</c:v>
                </c:pt>
                <c:pt idx="10" formatCode="General">
                  <c:v>-109.1</c:v>
                </c:pt>
                <c:pt idx="11" formatCode="General">
                  <c:v>-93.7</c:v>
                </c:pt>
                <c:pt idx="12" formatCode="General">
                  <c:v>-56.3</c:v>
                </c:pt>
                <c:pt idx="13" formatCode="General">
                  <c:v>-97.6</c:v>
                </c:pt>
                <c:pt idx="14" formatCode="General">
                  <c:v>-66.400000000000006</c:v>
                </c:pt>
                <c:pt idx="15">
                  <c:v>-19.399999999999999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1970944"/>
        <c:axId val="91972736"/>
      </c:lineChart>
      <c:lineChart>
        <c:grouping val="stacked"/>
        <c:varyColors val="0"/>
        <c:ser>
          <c:idx val="1"/>
          <c:order val="0"/>
          <c:tx>
            <c:strRef>
              <c:f>ČR!$A$10</c:f>
              <c:strCache>
                <c:ptCount val="1"/>
                <c:pt idx="0">
                  <c:v>HDP</c:v>
                </c:pt>
              </c:strCache>
            </c:strRef>
          </c:tx>
          <c:spPr>
            <a:ln w="50800">
              <a:solidFill>
                <a:srgbClr val="CC66FF"/>
              </a:solidFill>
            </a:ln>
          </c:spPr>
          <c:marker>
            <c:spPr>
              <a:solidFill>
                <a:schemeClr val="accent6">
                  <a:lumMod val="40000"/>
                  <a:lumOff val="60000"/>
                </a:schemeClr>
              </a:solidFill>
            </c:spPr>
          </c:marker>
          <c:dPt>
            <c:idx val="0"/>
            <c:marker>
              <c:spPr>
                <a:solidFill>
                  <a:srgbClr val="0C4DA2"/>
                </a:solidFill>
              </c:spPr>
            </c:marker>
            <c:bubble3D val="0"/>
          </c:dPt>
          <c:dPt>
            <c:idx val="1"/>
            <c:marker>
              <c:spPr>
                <a:solidFill>
                  <a:srgbClr val="0C4DA2"/>
                </a:solidFill>
              </c:spPr>
            </c:marker>
            <c:bubble3D val="0"/>
          </c:dPt>
          <c:dPt>
            <c:idx val="2"/>
            <c:marker>
              <c:spPr>
                <a:solidFill>
                  <a:srgbClr val="0C4DA2"/>
                </a:solidFill>
              </c:spPr>
            </c:marker>
            <c:bubble3D val="0"/>
          </c:dPt>
          <c:dPt>
            <c:idx val="3"/>
            <c:marker>
              <c:spPr>
                <a:solidFill>
                  <a:srgbClr val="0C4DA2"/>
                </a:solidFill>
              </c:spPr>
            </c:marker>
            <c:bubble3D val="0"/>
          </c:dPt>
          <c:dPt>
            <c:idx val="4"/>
            <c:marker>
              <c:spPr>
                <a:solidFill>
                  <a:srgbClr val="0C4DA2"/>
                </a:solidFill>
              </c:spPr>
            </c:marker>
            <c:bubble3D val="0"/>
          </c:dPt>
          <c:dPt>
            <c:idx val="5"/>
            <c:marker>
              <c:symbol val="square"/>
              <c:size val="11"/>
              <c:spPr>
                <a:solidFill>
                  <a:srgbClr val="7030A0"/>
                </a:solidFill>
              </c:spPr>
            </c:marker>
            <c:bubble3D val="0"/>
          </c:dPt>
          <c:dPt>
            <c:idx val="6"/>
            <c:marker>
              <c:spPr>
                <a:solidFill>
                  <a:srgbClr val="FF9933"/>
                </a:solidFill>
              </c:spPr>
            </c:marker>
            <c:bubble3D val="0"/>
          </c:dPt>
          <c:dPt>
            <c:idx val="7"/>
            <c:marker>
              <c:spPr>
                <a:solidFill>
                  <a:srgbClr val="FF9933"/>
                </a:solidFill>
              </c:spPr>
            </c:marker>
            <c:bubble3D val="0"/>
          </c:dPt>
          <c:dPt>
            <c:idx val="8"/>
            <c:marker>
              <c:spPr>
                <a:solidFill>
                  <a:srgbClr val="FF9933"/>
                </a:solidFill>
              </c:spPr>
            </c:marker>
            <c:bubble3D val="0"/>
          </c:dPt>
          <c:dPt>
            <c:idx val="9"/>
            <c:marker>
              <c:spPr>
                <a:solidFill>
                  <a:srgbClr val="FF9933"/>
                </a:solidFill>
              </c:spPr>
            </c:marker>
            <c:bubble3D val="0"/>
          </c:dPt>
          <c:dPt>
            <c:idx val="10"/>
            <c:marker>
              <c:spPr>
                <a:solidFill>
                  <a:srgbClr val="FF5050"/>
                </a:solidFill>
              </c:spPr>
            </c:marker>
            <c:bubble3D val="0"/>
          </c:dPt>
          <c:dPt>
            <c:idx val="11"/>
            <c:marker>
              <c:spPr>
                <a:solidFill>
                  <a:srgbClr val="FF5050"/>
                </a:solidFill>
              </c:spPr>
            </c:marker>
            <c:bubble3D val="0"/>
          </c:dPt>
          <c:dPt>
            <c:idx val="12"/>
            <c:marker>
              <c:spPr>
                <a:solidFill>
                  <a:srgbClr val="FF5050"/>
                </a:solidFill>
              </c:spPr>
            </c:marker>
            <c:bubble3D val="0"/>
          </c:dPt>
          <c:dPt>
            <c:idx val="13"/>
            <c:marker>
              <c:spPr>
                <a:solidFill>
                  <a:srgbClr val="FF5050"/>
                </a:solidFill>
              </c:spPr>
            </c:marker>
            <c:bubble3D val="0"/>
          </c:dPt>
          <c:dPt>
            <c:idx val="14"/>
            <c:marker>
              <c:spPr>
                <a:solidFill>
                  <a:srgbClr val="0C4DA2"/>
                </a:solidFill>
              </c:spPr>
            </c:marker>
            <c:bubble3D val="0"/>
          </c:dPt>
          <c:dPt>
            <c:idx val="15"/>
            <c:marker>
              <c:spPr>
                <a:solidFill>
                  <a:srgbClr val="0C4DA2"/>
                </a:solidFill>
              </c:spPr>
            </c:marker>
            <c:bubble3D val="0"/>
          </c:dPt>
          <c:cat>
            <c:numRef>
              <c:f>ČR!$H$5:$V$5</c:f>
              <c:numCache>
                <c:formatCode>General</c:formatCode>
                <c:ptCount val="15"/>
                <c:pt idx="0">
                  <c:v>1994</c:v>
                </c:pt>
                <c:pt idx="1">
                  <c:v>1995</c:v>
                </c:pt>
                <c:pt idx="2">
                  <c:v>1996</c:v>
                </c:pt>
                <c:pt idx="3">
                  <c:v>1997</c:v>
                </c:pt>
                <c:pt idx="4">
                  <c:v>1998</c:v>
                </c:pt>
                <c:pt idx="5">
                  <c:v>1999</c:v>
                </c:pt>
                <c:pt idx="6">
                  <c:v>2000</c:v>
                </c:pt>
                <c:pt idx="7">
                  <c:v>2001</c:v>
                </c:pt>
                <c:pt idx="8">
                  <c:v>2002</c:v>
                </c:pt>
                <c:pt idx="9">
                  <c:v>2003</c:v>
                </c:pt>
                <c:pt idx="10">
                  <c:v>2004</c:v>
                </c:pt>
                <c:pt idx="11">
                  <c:v>2005</c:v>
                </c:pt>
                <c:pt idx="12">
                  <c:v>2006</c:v>
                </c:pt>
                <c:pt idx="13">
                  <c:v>2007</c:v>
                </c:pt>
                <c:pt idx="14">
                  <c:v>2008</c:v>
                </c:pt>
              </c:numCache>
            </c:numRef>
          </c:cat>
          <c:val>
            <c:numRef>
              <c:f>ČR!$G$10:$V$10</c:f>
              <c:numCache>
                <c:formatCode>0.0</c:formatCode>
                <c:ptCount val="16"/>
                <c:pt idx="0">
                  <c:v>0.1</c:v>
                </c:pt>
                <c:pt idx="1">
                  <c:v>2.2000000000000002</c:v>
                </c:pt>
                <c:pt idx="2">
                  <c:v>5.9</c:v>
                </c:pt>
                <c:pt idx="3">
                  <c:v>4</c:v>
                </c:pt>
                <c:pt idx="4">
                  <c:v>-0.70000000000000062</c:v>
                </c:pt>
                <c:pt idx="5">
                  <c:v>-0.8</c:v>
                </c:pt>
                <c:pt idx="6">
                  <c:v>1.3</c:v>
                </c:pt>
                <c:pt idx="7">
                  <c:v>3.6</c:v>
                </c:pt>
                <c:pt idx="8">
                  <c:v>2.5</c:v>
                </c:pt>
                <c:pt idx="9">
                  <c:v>1.9000000000000001</c:v>
                </c:pt>
                <c:pt idx="10" formatCode="General">
                  <c:v>3.6</c:v>
                </c:pt>
                <c:pt idx="11">
                  <c:v>4.5</c:v>
                </c:pt>
                <c:pt idx="12">
                  <c:v>6.3</c:v>
                </c:pt>
                <c:pt idx="13" formatCode="General">
                  <c:v>6.8</c:v>
                </c:pt>
                <c:pt idx="14">
                  <c:v>6.1</c:v>
                </c:pt>
                <c:pt idx="15">
                  <c:v>2.5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1985024"/>
        <c:axId val="91974656"/>
      </c:lineChart>
      <c:catAx>
        <c:axId val="919709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76200"/>
        </c:spPr>
        <c:crossAx val="91972736"/>
        <c:crosses val="autoZero"/>
        <c:auto val="1"/>
        <c:lblAlgn val="ctr"/>
        <c:lblOffset val="100"/>
        <c:noMultiLvlLbl val="0"/>
      </c:catAx>
      <c:valAx>
        <c:axId val="91972736"/>
        <c:scaling>
          <c:orientation val="minMax"/>
          <c:max val="120"/>
          <c:min val="-120"/>
        </c:scaling>
        <c:delete val="0"/>
        <c:axPos val="l"/>
        <c:majorGridlines/>
        <c:title>
          <c:tx>
            <c:rich>
              <a:bodyPr rot="0" vert="wordArtVert"/>
              <a:lstStyle/>
              <a:p>
                <a:pPr>
                  <a:defRPr sz="1600">
                    <a:solidFill>
                      <a:srgbClr val="008080"/>
                    </a:solidFill>
                  </a:defRPr>
                </a:pPr>
                <a:r>
                  <a:rPr lang="cs-CZ" sz="1600">
                    <a:solidFill>
                      <a:srgbClr val="008080"/>
                    </a:solidFill>
                  </a:rPr>
                  <a:t>Výše schodku</a:t>
                </a:r>
              </a:p>
            </c:rich>
          </c:tx>
          <c:layout/>
          <c:overlay val="0"/>
        </c:title>
        <c:numFmt formatCode="0.0" sourceLinked="1"/>
        <c:majorTickMark val="out"/>
        <c:minorTickMark val="none"/>
        <c:tickLblPos val="nextTo"/>
        <c:crossAx val="91970944"/>
        <c:crosses val="autoZero"/>
        <c:crossBetween val="between"/>
        <c:majorUnit val="40"/>
      </c:valAx>
      <c:valAx>
        <c:axId val="91974656"/>
        <c:scaling>
          <c:orientation val="minMax"/>
          <c:max val="7"/>
          <c:min val="-7"/>
        </c:scaling>
        <c:delete val="0"/>
        <c:axPos val="r"/>
        <c:title>
          <c:tx>
            <c:rich>
              <a:bodyPr rot="0" vert="wordArtVert"/>
              <a:lstStyle/>
              <a:p>
                <a:pPr>
                  <a:defRPr sz="1600">
                    <a:solidFill>
                      <a:srgbClr val="CC66FF"/>
                    </a:solidFill>
                  </a:defRPr>
                </a:pPr>
                <a:r>
                  <a:rPr lang="cs-CZ" sz="1600">
                    <a:solidFill>
                      <a:srgbClr val="CC66FF"/>
                    </a:solidFill>
                  </a:rPr>
                  <a:t>Růst</a:t>
                </a:r>
                <a:r>
                  <a:rPr lang="cs-CZ" sz="1600" baseline="0">
                    <a:solidFill>
                      <a:srgbClr val="CC66FF"/>
                    </a:solidFill>
                  </a:rPr>
                  <a:t> HDP</a:t>
                </a:r>
                <a:endParaRPr lang="cs-CZ" sz="1600">
                  <a:solidFill>
                    <a:srgbClr val="CC66FF"/>
                  </a:solidFill>
                </a:endParaRPr>
              </a:p>
            </c:rich>
          </c:tx>
          <c:layout/>
          <c:overlay val="0"/>
        </c:title>
        <c:numFmt formatCode="0.0" sourceLinked="1"/>
        <c:majorTickMark val="out"/>
        <c:minorTickMark val="none"/>
        <c:tickLblPos val="nextTo"/>
        <c:crossAx val="91985024"/>
        <c:crosses val="max"/>
        <c:crossBetween val="between"/>
      </c:valAx>
      <c:catAx>
        <c:axId val="9198502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91974656"/>
        <c:crosses val="autoZero"/>
        <c:auto val="1"/>
        <c:lblAlgn val="ctr"/>
        <c:lblOffset val="100"/>
        <c:noMultiLvlLbl val="0"/>
      </c:catAx>
    </c:plotArea>
    <c:plotVisOnly val="1"/>
    <c:dispBlanksAs val="zero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>
            <a:lvl1pPr algn="ctr">
              <a:defRPr>
                <a:solidFill>
                  <a:srgbClr val="014495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rgbClr val="85D0F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F5DCF-5409-4532-A0E8-0B728BF7BB78}" type="datetimeFigureOut">
              <a:rPr lang="cs-CZ" smtClean="0"/>
              <a:t>18.1.2014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BA90E-BFB0-493D-B0EF-6DB00D1B67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055688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>
                <a:solidFill>
                  <a:srgbClr val="014495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85D0F0"/>
              </a:buClr>
              <a:defRPr>
                <a:solidFill>
                  <a:srgbClr val="014495"/>
                </a:solidFill>
              </a:defRPr>
            </a:lvl1pPr>
            <a:lvl2pPr>
              <a:buClr>
                <a:srgbClr val="85D0F0"/>
              </a:buClr>
              <a:defRPr>
                <a:solidFill>
                  <a:srgbClr val="014495"/>
                </a:solidFill>
              </a:defRPr>
            </a:lvl2pPr>
            <a:lvl3pPr>
              <a:buClr>
                <a:srgbClr val="85D0F0"/>
              </a:buClr>
              <a:defRPr>
                <a:solidFill>
                  <a:srgbClr val="014495"/>
                </a:solidFill>
              </a:defRPr>
            </a:lvl3pPr>
            <a:lvl4pPr>
              <a:buClr>
                <a:srgbClr val="85D0F0"/>
              </a:buClr>
              <a:defRPr>
                <a:solidFill>
                  <a:srgbClr val="014495"/>
                </a:solidFill>
              </a:defRPr>
            </a:lvl4pPr>
            <a:lvl5pPr>
              <a:buClr>
                <a:srgbClr val="85D0F0"/>
              </a:buClr>
              <a:defRPr>
                <a:solidFill>
                  <a:srgbClr val="014495"/>
                </a:solidFill>
              </a:defRPr>
            </a:lvl5pPr>
          </a:lstStyle>
          <a:p>
            <a:pPr lvl="0"/>
            <a:r>
              <a:rPr lang="cs-CZ" dirty="0" smtClean="0"/>
              <a:t>Kliknutím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F5DCF-5409-4532-A0E8-0B728BF7BB78}" type="datetimeFigureOut">
              <a:rPr lang="cs-CZ" smtClean="0"/>
              <a:t>18.1.2014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BA90E-BFB0-493D-B0EF-6DB00D1B67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356569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>
                <a:solidFill>
                  <a:srgbClr val="014495"/>
                </a:solidFill>
              </a:defRPr>
            </a:lvl1pPr>
          </a:lstStyle>
          <a:p>
            <a:r>
              <a:rPr lang="cs-CZ" dirty="0" smtClean="0"/>
              <a:t>Kliknutím lze upravit styl.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85D0F0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F5DCF-5409-4532-A0E8-0B728BF7BB78}" type="datetimeFigureOut">
              <a:rPr lang="cs-CZ" smtClean="0"/>
              <a:t>18.1.2014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BA90E-BFB0-493D-B0EF-6DB00D1B67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650505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solidFill>
                  <a:srgbClr val="014495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buClr>
                <a:srgbClr val="85D0F0"/>
              </a:buClr>
              <a:defRPr sz="2800">
                <a:solidFill>
                  <a:srgbClr val="014495"/>
                </a:solidFill>
              </a:defRPr>
            </a:lvl1pPr>
            <a:lvl2pPr>
              <a:buClr>
                <a:srgbClr val="85D0F0"/>
              </a:buClr>
              <a:defRPr sz="2400">
                <a:solidFill>
                  <a:srgbClr val="014495"/>
                </a:solidFill>
              </a:defRPr>
            </a:lvl2pPr>
            <a:lvl3pPr>
              <a:buClr>
                <a:srgbClr val="85D0F0"/>
              </a:buClr>
              <a:defRPr sz="2000">
                <a:solidFill>
                  <a:srgbClr val="014495"/>
                </a:solidFill>
              </a:defRPr>
            </a:lvl3pPr>
            <a:lvl4pPr>
              <a:buClr>
                <a:srgbClr val="85D0F0"/>
              </a:buClr>
              <a:defRPr sz="1800">
                <a:solidFill>
                  <a:srgbClr val="014495"/>
                </a:solidFill>
              </a:defRPr>
            </a:lvl4pPr>
            <a:lvl5pPr>
              <a:buClr>
                <a:srgbClr val="85D0F0"/>
              </a:buClr>
              <a:defRPr sz="1800">
                <a:solidFill>
                  <a:srgbClr val="014495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dirty="0" smtClean="0"/>
              <a:t>Kliknutím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buClr>
                <a:srgbClr val="85D0F0"/>
              </a:buClr>
              <a:defRPr sz="2800">
                <a:solidFill>
                  <a:srgbClr val="014495"/>
                </a:solidFill>
              </a:defRPr>
            </a:lvl1pPr>
            <a:lvl2pPr>
              <a:buClr>
                <a:srgbClr val="85D0F0"/>
              </a:buClr>
              <a:defRPr sz="2400">
                <a:solidFill>
                  <a:srgbClr val="014495"/>
                </a:solidFill>
              </a:defRPr>
            </a:lvl2pPr>
            <a:lvl3pPr>
              <a:buClr>
                <a:srgbClr val="85D0F0"/>
              </a:buClr>
              <a:defRPr sz="2000">
                <a:solidFill>
                  <a:srgbClr val="014495"/>
                </a:solidFill>
              </a:defRPr>
            </a:lvl3pPr>
            <a:lvl4pPr>
              <a:buClr>
                <a:srgbClr val="85D0F0"/>
              </a:buClr>
              <a:defRPr sz="1800">
                <a:solidFill>
                  <a:srgbClr val="014495"/>
                </a:solidFill>
              </a:defRPr>
            </a:lvl4pPr>
            <a:lvl5pPr>
              <a:buClr>
                <a:srgbClr val="85D0F0"/>
              </a:buClr>
              <a:defRPr sz="1800">
                <a:solidFill>
                  <a:srgbClr val="014495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dirty="0" smtClean="0"/>
              <a:t>Kliknutím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F5DCF-5409-4532-A0E8-0B728BF7BB78}" type="datetimeFigureOut">
              <a:rPr lang="cs-CZ" smtClean="0"/>
              <a:t>18.1.2014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BA90E-BFB0-493D-B0EF-6DB00D1B67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368710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 algn="l">
              <a:defRPr>
                <a:solidFill>
                  <a:srgbClr val="014495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dirty="0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F5DCF-5409-4532-A0E8-0B728BF7BB78}" type="datetimeFigureOut">
              <a:rPr lang="cs-CZ" smtClean="0"/>
              <a:t>18.1.2014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BA90E-BFB0-493D-B0EF-6DB00D1B67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763151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solidFill>
                  <a:srgbClr val="014495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F5DCF-5409-4532-A0E8-0B728BF7BB78}" type="datetimeFigureOut">
              <a:rPr lang="cs-CZ" smtClean="0"/>
              <a:t>18.1.2014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BA90E-BFB0-493D-B0EF-6DB00D1B67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94561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F5DCF-5409-4532-A0E8-0B728BF7BB78}" type="datetimeFigureOut">
              <a:rPr lang="cs-CZ" smtClean="0"/>
              <a:t>18.1.2014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BA90E-BFB0-493D-B0EF-6DB00D1B67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250529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F5DCF-5409-4532-A0E8-0B728BF7BB78}" type="datetimeFigureOut">
              <a:rPr lang="cs-CZ" smtClean="0"/>
              <a:t>18.1.2014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BA90E-BFB0-493D-B0EF-6DB00D1B67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887423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F5DCF-5409-4532-A0E8-0B728BF7BB78}" type="datetimeFigureOut">
              <a:rPr lang="cs-CZ" smtClean="0"/>
              <a:t>18.1.2014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BA90E-BFB0-493D-B0EF-6DB00D1B67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74738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F5DCF-5409-4532-A0E8-0B728BF7BB78}" type="datetimeFigureOut">
              <a:rPr lang="cs-CZ" smtClean="0"/>
              <a:t>18.1.2014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BA90E-BFB0-493D-B0EF-6DB00D1B67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171871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F5DCF-5409-4532-A0E8-0B728BF7BB78}" type="datetimeFigureOut">
              <a:rPr lang="cs-CZ" smtClean="0"/>
              <a:t>18.1.2014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BA90E-BFB0-493D-B0EF-6DB00D1B67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02464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 smtClean="0"/>
              <a:t>Kliknutím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CF5DCF-5409-4532-A0E8-0B728BF7BB78}" type="datetimeFigureOut">
              <a:rPr lang="cs-CZ" smtClean="0"/>
              <a:t>18.1.2014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8BA90E-BFB0-493D-B0EF-6DB00D1B67A9}" type="slidenum">
              <a:rPr lang="cs-CZ" smtClean="0"/>
              <a:t>‹#›</a:t>
            </a:fld>
            <a:endParaRPr lang="cs-CZ"/>
          </a:p>
        </p:txBody>
      </p:sp>
      <p:sp>
        <p:nvSpPr>
          <p:cNvPr id="7" name="Obdélník 6"/>
          <p:cNvSpPr/>
          <p:nvPr userDrawn="1"/>
        </p:nvSpPr>
        <p:spPr>
          <a:xfrm>
            <a:off x="467545" y="4896544"/>
            <a:ext cx="8697080" cy="267494"/>
          </a:xfrm>
          <a:prstGeom prst="rect">
            <a:avLst/>
          </a:prstGeom>
          <a:solidFill>
            <a:srgbClr val="0144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8" name="Picture 2" descr="\\HORAK8\d$\ZALOHA\pavel.horak$\2014 Kogres 24\logo\olomouc\Logo 24 kongresOL.jp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88413"/>
            <a:ext cx="2204815" cy="545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Obdélník 8"/>
          <p:cNvSpPr/>
          <p:nvPr userDrawn="1"/>
        </p:nvSpPr>
        <p:spPr>
          <a:xfrm>
            <a:off x="0" y="4896544"/>
            <a:ext cx="755576" cy="267494"/>
          </a:xfrm>
          <a:prstGeom prst="rect">
            <a:avLst/>
          </a:prstGeom>
          <a:solidFill>
            <a:srgbClr val="85D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59908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rgbClr val="014495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85D0F0"/>
        </a:buClr>
        <a:buFont typeface="Arial" panose="020B0604020202020204" pitchFamily="34" charset="0"/>
        <a:buChar char="•"/>
        <a:defRPr sz="3200" kern="1200">
          <a:solidFill>
            <a:srgbClr val="014495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85D0F0"/>
        </a:buClr>
        <a:buFont typeface="Arial" panose="020B0604020202020204" pitchFamily="34" charset="0"/>
        <a:buChar char="–"/>
        <a:defRPr sz="2800" kern="1200">
          <a:solidFill>
            <a:srgbClr val="014495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85D0F0"/>
        </a:buClr>
        <a:buFont typeface="Arial" panose="020B0604020202020204" pitchFamily="34" charset="0"/>
        <a:buChar char="•"/>
        <a:defRPr sz="2400" kern="1200">
          <a:solidFill>
            <a:srgbClr val="014495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85D0F0"/>
        </a:buClr>
        <a:buFont typeface="Arial" panose="020B0604020202020204" pitchFamily="34" charset="0"/>
        <a:buChar char="–"/>
        <a:defRPr sz="2000" kern="1200">
          <a:solidFill>
            <a:srgbClr val="014495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rgbClr val="85D0F0"/>
        </a:buClr>
        <a:buFont typeface="Arial" panose="020B0604020202020204" pitchFamily="34" charset="0"/>
        <a:buChar char="»"/>
        <a:defRPr sz="2000" kern="1200">
          <a:solidFill>
            <a:srgbClr val="014495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/>
          <p:cNvSpPr/>
          <p:nvPr/>
        </p:nvSpPr>
        <p:spPr>
          <a:xfrm>
            <a:off x="128489" y="0"/>
            <a:ext cx="8973500" cy="8435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026" name="Picture 2" descr="\\HORAK8\d$\ZALOHA\pavel.horak$\2014 Kogres 24\logo\olomouc\Logo 24 kongresO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313" y="421779"/>
            <a:ext cx="3410129" cy="843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Nadpis 9"/>
          <p:cNvSpPr>
            <a:spLocks noGrp="1"/>
          </p:cNvSpPr>
          <p:nvPr>
            <p:ph type="title"/>
          </p:nvPr>
        </p:nvSpPr>
        <p:spPr>
          <a:xfrm>
            <a:off x="706329" y="3291830"/>
            <a:ext cx="7772400" cy="1021556"/>
          </a:xfrm>
        </p:spPr>
        <p:txBody>
          <a:bodyPr>
            <a:noAutofit/>
          </a:bodyPr>
          <a:lstStyle/>
          <a:p>
            <a:r>
              <a:rPr lang="cs-CZ" sz="3600" cap="none" dirty="0" smtClean="0"/>
              <a:t>(Ne)podpora podnikatelů ze strany ODS</a:t>
            </a:r>
            <a:endParaRPr lang="cs-CZ" sz="3600" cap="none" dirty="0"/>
          </a:p>
        </p:txBody>
      </p:sp>
      <p:sp>
        <p:nvSpPr>
          <p:cNvPr id="11" name="Zástupný symbol pro text 10"/>
          <p:cNvSpPr>
            <a:spLocks noGrp="1"/>
          </p:cNvSpPr>
          <p:nvPr>
            <p:ph type="body" idx="1"/>
          </p:nvPr>
        </p:nvSpPr>
        <p:spPr>
          <a:xfrm>
            <a:off x="729039" y="1851670"/>
            <a:ext cx="7772400" cy="1125140"/>
          </a:xfrm>
        </p:spPr>
        <p:txBody>
          <a:bodyPr>
            <a:normAutofit lnSpcReduction="10000"/>
          </a:bodyPr>
          <a:lstStyle/>
          <a:p>
            <a:r>
              <a:rPr lang="cs-CZ" sz="3600" b="1" dirty="0" smtClean="0"/>
              <a:t>Ing. Tomáš Hajdušek</a:t>
            </a:r>
          </a:p>
          <a:p>
            <a:r>
              <a:rPr lang="cs-CZ" sz="2800" dirty="0" smtClean="0"/>
              <a:t>místopředseda RS ODS jižní Čechy</a:t>
            </a: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547089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7504" y="771550"/>
            <a:ext cx="8229600" cy="3888432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cs-CZ" sz="11400" b="1" dirty="0"/>
              <a:t>995 </a:t>
            </a:r>
            <a:r>
              <a:rPr lang="cs-CZ" sz="11400" b="1" dirty="0" smtClean="0"/>
              <a:t>996</a:t>
            </a:r>
            <a:br>
              <a:rPr lang="cs-CZ" sz="11400" b="1" dirty="0" smtClean="0"/>
            </a:br>
            <a:r>
              <a:rPr lang="cs-CZ" sz="11400" b="1" dirty="0" smtClean="0"/>
              <a:t>v.</a:t>
            </a:r>
            <a:br>
              <a:rPr lang="cs-CZ" sz="11400" b="1" dirty="0" smtClean="0"/>
            </a:br>
            <a:r>
              <a:rPr lang="cs-CZ" sz="11400" b="1" dirty="0" smtClean="0"/>
              <a:t>384 </a:t>
            </a:r>
            <a:r>
              <a:rPr lang="cs-CZ" sz="11400" b="1" dirty="0"/>
              <a:t>174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21242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825304" y="2524783"/>
            <a:ext cx="6244456" cy="958012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85D0F0"/>
              </a:buClr>
              <a:buFont typeface="Arial" panose="020B0604020202020204" pitchFamily="34" charset="0"/>
              <a:buChar char="•"/>
              <a:defRPr sz="3200" kern="1200">
                <a:solidFill>
                  <a:srgbClr val="014495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85D0F0"/>
              </a:buClr>
              <a:buFont typeface="Arial" panose="020B0604020202020204" pitchFamily="34" charset="0"/>
              <a:buChar char="–"/>
              <a:defRPr sz="2800" kern="1200">
                <a:solidFill>
                  <a:srgbClr val="014495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85D0F0"/>
              </a:buClr>
              <a:buFont typeface="Arial" panose="020B0604020202020204" pitchFamily="34" charset="0"/>
              <a:buChar char="•"/>
              <a:defRPr sz="2400" kern="1200">
                <a:solidFill>
                  <a:srgbClr val="014495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85D0F0"/>
              </a:buClr>
              <a:buFont typeface="Arial" panose="020B0604020202020204" pitchFamily="34" charset="0"/>
              <a:buChar char="–"/>
              <a:defRPr sz="2000" kern="1200">
                <a:solidFill>
                  <a:srgbClr val="014495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85D0F0"/>
              </a:buClr>
              <a:buFont typeface="Arial" panose="020B0604020202020204" pitchFamily="34" charset="0"/>
              <a:buChar char="»"/>
              <a:defRPr sz="2000" kern="1200">
                <a:solidFill>
                  <a:srgbClr val="014495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3600" b="1" i="1" dirty="0" smtClean="0"/>
              <a:t>FAKTA O VÝVOJI </a:t>
            </a:r>
          </a:p>
          <a:p>
            <a:pPr marL="0" indent="0">
              <a:buNone/>
            </a:pPr>
            <a:r>
              <a:rPr lang="cs-CZ" sz="3600" b="1" i="1" dirty="0" smtClean="0"/>
              <a:t>VEŘEJNÝCH FINANCÍ V ČR</a:t>
            </a:r>
            <a:endParaRPr lang="cs-CZ" sz="3600" b="1" i="1" dirty="0"/>
          </a:p>
        </p:txBody>
      </p:sp>
      <p:pic>
        <p:nvPicPr>
          <p:cNvPr id="7" name="Picture 5" descr="vizebi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5304" y="364582"/>
            <a:ext cx="5801298" cy="2151451"/>
          </a:xfrm>
          <a:prstGeom prst="rect">
            <a:avLst/>
          </a:prstGeom>
          <a:noFill/>
        </p:spPr>
      </p:pic>
      <p:sp>
        <p:nvSpPr>
          <p:cNvPr id="8" name="TextovéPole 7"/>
          <p:cNvSpPr txBox="1"/>
          <p:nvPr/>
        </p:nvSpPr>
        <p:spPr>
          <a:xfrm>
            <a:off x="825304" y="3795886"/>
            <a:ext cx="3962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 smtClean="0">
                <a:solidFill>
                  <a:srgbClr val="0C4DA2"/>
                </a:solidFill>
              </a:rPr>
              <a:t>Ing. </a:t>
            </a:r>
            <a:r>
              <a:rPr lang="cs-CZ" b="1" dirty="0" smtClean="0">
                <a:solidFill>
                  <a:srgbClr val="0C4DA2"/>
                </a:solidFill>
                <a:latin typeface="+mn-lt"/>
              </a:rPr>
              <a:t>Tomáš</a:t>
            </a:r>
            <a:r>
              <a:rPr lang="cs-CZ" b="1" dirty="0" smtClean="0">
                <a:solidFill>
                  <a:srgbClr val="0C4DA2"/>
                </a:solidFill>
              </a:rPr>
              <a:t> Hajdušek, 25. ledna 2010</a:t>
            </a:r>
            <a:endParaRPr lang="cs-CZ" b="1" dirty="0">
              <a:solidFill>
                <a:srgbClr val="0C4DA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9164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1"/>
          <p:cNvSpPr>
            <a:spLocks noGrp="1"/>
          </p:cNvSpPr>
          <p:nvPr>
            <p:ph type="title"/>
          </p:nvPr>
        </p:nvSpPr>
        <p:spPr>
          <a:xfrm>
            <a:off x="323528" y="339502"/>
            <a:ext cx="7125355" cy="772726"/>
          </a:xfrm>
        </p:spPr>
        <p:txBody>
          <a:bodyPr>
            <a:normAutofit fontScale="90000"/>
          </a:bodyPr>
          <a:lstStyle/>
          <a:p>
            <a:r>
              <a:rPr lang="cs-CZ" sz="2400" b="1" dirty="0" smtClean="0"/>
              <a:t>Strukturální v. cyklický schodek aneb </a:t>
            </a:r>
            <a:r>
              <a:rPr lang="cs-CZ" sz="2400" b="1" u="sng" dirty="0" smtClean="0"/>
              <a:t>konec </a:t>
            </a:r>
            <a:br>
              <a:rPr lang="cs-CZ" sz="2400" b="1" u="sng" dirty="0" smtClean="0"/>
            </a:br>
            <a:r>
              <a:rPr lang="cs-CZ" sz="2400" b="1" u="sng" dirty="0" smtClean="0"/>
              <a:t>pohádky o moudrém králi Miroslavovi!</a:t>
            </a:r>
            <a:endParaRPr lang="cs-CZ" sz="2400" b="1" u="sng" dirty="0"/>
          </a:p>
        </p:txBody>
      </p:sp>
      <p:graphicFrame>
        <p:nvGraphicFramePr>
          <p:cNvPr id="9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47306923"/>
              </p:ext>
            </p:extLst>
          </p:nvPr>
        </p:nvGraphicFramePr>
        <p:xfrm>
          <a:off x="457200" y="1600201"/>
          <a:ext cx="8291264" cy="30597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29310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ovéPole 7"/>
          <p:cNvSpPr txBox="1"/>
          <p:nvPr/>
        </p:nvSpPr>
        <p:spPr>
          <a:xfrm>
            <a:off x="539552" y="3291830"/>
            <a:ext cx="3962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 smtClean="0">
                <a:solidFill>
                  <a:srgbClr val="0C4DA2"/>
                </a:solidFill>
              </a:rPr>
              <a:t>Ing. </a:t>
            </a:r>
            <a:r>
              <a:rPr lang="cs-CZ" b="1" dirty="0" smtClean="0">
                <a:solidFill>
                  <a:srgbClr val="0C4DA2"/>
                </a:solidFill>
                <a:latin typeface="+mn-lt"/>
              </a:rPr>
              <a:t>Tomáš</a:t>
            </a:r>
            <a:r>
              <a:rPr lang="cs-CZ" b="1" dirty="0" smtClean="0">
                <a:solidFill>
                  <a:srgbClr val="0C4DA2"/>
                </a:solidFill>
              </a:rPr>
              <a:t> Hajdušek, 2. února 2011</a:t>
            </a:r>
            <a:endParaRPr lang="cs-CZ" b="1" dirty="0">
              <a:solidFill>
                <a:srgbClr val="0C4DA2"/>
              </a:solidFill>
            </a:endParaRPr>
          </a:p>
        </p:txBody>
      </p:sp>
      <p:sp>
        <p:nvSpPr>
          <p:cNvPr id="11" name="Nadpis 1"/>
          <p:cNvSpPr>
            <a:spLocks noGrp="1"/>
          </p:cNvSpPr>
          <p:nvPr>
            <p:ph type="title"/>
          </p:nvPr>
        </p:nvSpPr>
        <p:spPr>
          <a:xfrm>
            <a:off x="539552" y="483518"/>
            <a:ext cx="8136904" cy="2664296"/>
          </a:xfrm>
        </p:spPr>
        <p:txBody>
          <a:bodyPr>
            <a:normAutofit/>
          </a:bodyPr>
          <a:lstStyle/>
          <a:p>
            <a:r>
              <a:rPr lang="pl-PL" sz="3200" b="1"/>
              <a:t>Nový daňový řád</a:t>
            </a:r>
            <a:br>
              <a:rPr lang="pl-PL" sz="3200" b="1"/>
            </a:br>
            <a:r>
              <a:rPr lang="pl-PL" sz="3200" b="1"/>
              <a:t>aneb </a:t>
            </a:r>
            <a:br>
              <a:rPr lang="pl-PL" sz="3200" b="1"/>
            </a:br>
            <a:r>
              <a:rPr lang="pl-PL" sz="3200" b="1"/>
              <a:t>podpora podnikání ze strany ODS v praxi</a:t>
            </a:r>
          </a:p>
        </p:txBody>
      </p:sp>
    </p:spTree>
    <p:extLst>
      <p:ext uri="{BB962C8B-B14F-4D97-AF65-F5344CB8AC3E}">
        <p14:creationId xmlns:p14="http://schemas.microsoft.com/office/powerpoint/2010/main" val="2412523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8"/>
          <p:cNvSpPr txBox="1">
            <a:spLocks noChangeArrowheads="1"/>
          </p:cNvSpPr>
          <p:nvPr/>
        </p:nvSpPr>
        <p:spPr bwMode="auto">
          <a:xfrm>
            <a:off x="467544" y="411510"/>
            <a:ext cx="7920880" cy="550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4350" indent="-5143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ts val="600"/>
              </a:spcBef>
              <a:spcAft>
                <a:spcPts val="600"/>
              </a:spcAft>
            </a:pPr>
            <a:r>
              <a:rPr lang="cs-CZ" altLang="cs-CZ" sz="3600" u="sng" dirty="0" smtClean="0">
                <a:solidFill>
                  <a:srgbClr val="014495"/>
                </a:solidFill>
                <a:latin typeface="+mn-lt"/>
              </a:rPr>
              <a:t>5 dárků vlády ODS podnikatelům</a:t>
            </a:r>
          </a:p>
          <a:p>
            <a:pPr eaLnBrk="1" hangingPunct="1">
              <a:spcBef>
                <a:spcPts val="600"/>
              </a:spcBef>
              <a:spcAft>
                <a:spcPts val="600"/>
              </a:spcAft>
            </a:pPr>
            <a:endParaRPr lang="cs-CZ" altLang="cs-CZ" sz="100" u="sng" dirty="0" smtClean="0">
              <a:solidFill>
                <a:srgbClr val="014495"/>
              </a:solidFill>
              <a:latin typeface="+mn-lt"/>
            </a:endParaRPr>
          </a:p>
          <a:p>
            <a:pPr eaLnBrk="1" hangingPunct="1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cs-CZ" altLang="cs-CZ" sz="2800" dirty="0" smtClean="0">
                <a:solidFill>
                  <a:srgbClr val="014495"/>
                </a:solidFill>
                <a:latin typeface="+mn-lt"/>
              </a:rPr>
              <a:t>Pokuta </a:t>
            </a:r>
            <a:r>
              <a:rPr lang="cs-CZ" altLang="cs-CZ" sz="2800" dirty="0">
                <a:solidFill>
                  <a:srgbClr val="014495"/>
                </a:solidFill>
                <a:latin typeface="+mn-lt"/>
              </a:rPr>
              <a:t>za „nevhodné“ </a:t>
            </a:r>
            <a:r>
              <a:rPr lang="cs-CZ" altLang="cs-CZ" sz="2800" dirty="0" smtClean="0">
                <a:solidFill>
                  <a:srgbClr val="014495"/>
                </a:solidFill>
                <a:latin typeface="+mn-lt"/>
              </a:rPr>
              <a:t>chování</a:t>
            </a:r>
          </a:p>
          <a:p>
            <a:pPr eaLnBrk="1" hangingPunct="1">
              <a:spcBef>
                <a:spcPts val="600"/>
              </a:spcBef>
              <a:spcAft>
                <a:spcPts val="600"/>
              </a:spcAft>
              <a:buFontTx/>
              <a:buAutoNum type="arabicPeriod"/>
            </a:pPr>
            <a:r>
              <a:rPr lang="cs-CZ" altLang="cs-CZ" sz="2800" dirty="0" smtClean="0">
                <a:solidFill>
                  <a:srgbClr val="014495"/>
                </a:solidFill>
                <a:latin typeface="+mn-lt"/>
              </a:rPr>
              <a:t>Nekonečné </a:t>
            </a:r>
            <a:r>
              <a:rPr lang="cs-CZ" altLang="cs-CZ" sz="2800" dirty="0">
                <a:solidFill>
                  <a:srgbClr val="014495"/>
                </a:solidFill>
                <a:latin typeface="+mn-lt"/>
              </a:rPr>
              <a:t>dílčí </a:t>
            </a:r>
            <a:r>
              <a:rPr lang="cs-CZ" altLang="cs-CZ" sz="2800" dirty="0" smtClean="0">
                <a:solidFill>
                  <a:srgbClr val="014495"/>
                </a:solidFill>
                <a:latin typeface="+mn-lt"/>
              </a:rPr>
              <a:t>kontroly</a:t>
            </a:r>
          </a:p>
          <a:p>
            <a:pPr eaLnBrk="1" hangingPunct="1">
              <a:spcBef>
                <a:spcPts val="600"/>
              </a:spcBef>
              <a:spcAft>
                <a:spcPts val="600"/>
              </a:spcAft>
              <a:buFontTx/>
              <a:buAutoNum type="arabicPeriod"/>
            </a:pPr>
            <a:r>
              <a:rPr lang="cs-CZ" altLang="cs-CZ" sz="2800" dirty="0" smtClean="0">
                <a:solidFill>
                  <a:srgbClr val="014495"/>
                </a:solidFill>
                <a:latin typeface="+mn-lt"/>
              </a:rPr>
              <a:t>Nemožnost </a:t>
            </a:r>
            <a:r>
              <a:rPr lang="cs-CZ" altLang="cs-CZ" sz="2800" dirty="0">
                <a:solidFill>
                  <a:srgbClr val="014495"/>
                </a:solidFill>
                <a:latin typeface="+mn-lt"/>
              </a:rPr>
              <a:t>podat dodatečné daňové </a:t>
            </a:r>
            <a:r>
              <a:rPr lang="cs-CZ" altLang="cs-CZ" sz="2800" dirty="0" smtClean="0">
                <a:solidFill>
                  <a:srgbClr val="014495"/>
                </a:solidFill>
                <a:latin typeface="+mn-lt"/>
              </a:rPr>
              <a:t>přiznání na </a:t>
            </a:r>
            <a:r>
              <a:rPr lang="cs-CZ" altLang="cs-CZ" sz="2800" dirty="0">
                <a:solidFill>
                  <a:srgbClr val="014495"/>
                </a:solidFill>
                <a:latin typeface="+mn-lt"/>
              </a:rPr>
              <a:t>nižší daňovou </a:t>
            </a:r>
            <a:r>
              <a:rPr lang="cs-CZ" altLang="cs-CZ" sz="2800" dirty="0" smtClean="0">
                <a:solidFill>
                  <a:srgbClr val="014495"/>
                </a:solidFill>
                <a:latin typeface="+mn-lt"/>
              </a:rPr>
              <a:t>povinnost</a:t>
            </a:r>
          </a:p>
          <a:p>
            <a:pPr eaLnBrk="1" hangingPunct="1">
              <a:spcBef>
                <a:spcPts val="600"/>
              </a:spcBef>
              <a:spcAft>
                <a:spcPts val="600"/>
              </a:spcAft>
              <a:buFontTx/>
              <a:buAutoNum type="arabicPeriod"/>
            </a:pPr>
            <a:r>
              <a:rPr lang="cs-CZ" altLang="cs-CZ" sz="2800" dirty="0" smtClean="0">
                <a:solidFill>
                  <a:srgbClr val="014495"/>
                </a:solidFill>
                <a:latin typeface="+mn-lt"/>
              </a:rPr>
              <a:t>Nemožnost </a:t>
            </a:r>
            <a:r>
              <a:rPr lang="cs-CZ" altLang="cs-CZ" sz="2800" dirty="0">
                <a:solidFill>
                  <a:srgbClr val="014495"/>
                </a:solidFill>
                <a:latin typeface="+mn-lt"/>
              </a:rPr>
              <a:t>odvolat se proti vlastnímu </a:t>
            </a:r>
            <a:r>
              <a:rPr lang="cs-CZ" altLang="cs-CZ" sz="2800" dirty="0" smtClean="0">
                <a:solidFill>
                  <a:srgbClr val="014495"/>
                </a:solidFill>
                <a:latin typeface="+mn-lt"/>
              </a:rPr>
              <a:t>přiznání</a:t>
            </a:r>
          </a:p>
          <a:p>
            <a:pPr eaLnBrk="1" hangingPunct="1">
              <a:spcBef>
                <a:spcPts val="600"/>
              </a:spcBef>
              <a:spcAft>
                <a:spcPts val="600"/>
              </a:spcAft>
              <a:buFontTx/>
              <a:buAutoNum type="arabicPeriod"/>
            </a:pPr>
            <a:r>
              <a:rPr lang="cs-CZ" altLang="cs-CZ" sz="2800" dirty="0" smtClean="0">
                <a:solidFill>
                  <a:srgbClr val="014495"/>
                </a:solidFill>
                <a:latin typeface="+mn-lt"/>
              </a:rPr>
              <a:t>Nemožnost  </a:t>
            </a:r>
            <a:r>
              <a:rPr lang="cs-CZ" altLang="cs-CZ" sz="2800" dirty="0">
                <a:solidFill>
                  <a:srgbClr val="014495"/>
                </a:solidFill>
                <a:latin typeface="+mn-lt"/>
              </a:rPr>
              <a:t>prominout penále</a:t>
            </a:r>
          </a:p>
          <a:p>
            <a:pPr eaLnBrk="1" hangingPunct="1">
              <a:spcBef>
                <a:spcPts val="600"/>
              </a:spcBef>
              <a:spcAft>
                <a:spcPts val="600"/>
              </a:spcAft>
              <a:buFontTx/>
              <a:buAutoNum type="arabicPeriod"/>
            </a:pPr>
            <a:endParaRPr lang="cs-CZ" altLang="cs-CZ" sz="2800" b="1" dirty="0">
              <a:solidFill>
                <a:srgbClr val="FF0000"/>
              </a:solidFill>
              <a:latin typeface="Arial Rounded MT Bold" pitchFamily="34" charset="0"/>
            </a:endParaRPr>
          </a:p>
          <a:p>
            <a:pPr eaLnBrk="1" hangingPunct="1">
              <a:spcBef>
                <a:spcPts val="600"/>
              </a:spcBef>
              <a:spcAft>
                <a:spcPts val="600"/>
              </a:spcAft>
              <a:buAutoNum type="arabicPeriod"/>
            </a:pPr>
            <a:endParaRPr lang="cs-CZ" altLang="cs-CZ" sz="2800" b="1" dirty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8369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6"/>
          <p:cNvSpPr txBox="1">
            <a:spLocks/>
          </p:cNvSpPr>
          <p:nvPr/>
        </p:nvSpPr>
        <p:spPr>
          <a:xfrm>
            <a:off x="616528" y="1652228"/>
            <a:ext cx="7772400" cy="20162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014495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b="1" dirty="0" smtClean="0"/>
              <a:t>Administrativa při zaměstnávání</a:t>
            </a: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>aktuální problémy</a:t>
            </a:r>
            <a:endParaRPr lang="cs-CZ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528" y="404089"/>
            <a:ext cx="5542235" cy="12481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ovéPole 7"/>
          <p:cNvSpPr txBox="1"/>
          <p:nvPr/>
        </p:nvSpPr>
        <p:spPr>
          <a:xfrm>
            <a:off x="616528" y="3507854"/>
            <a:ext cx="39627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 smtClean="0">
                <a:solidFill>
                  <a:srgbClr val="0C4DA2"/>
                </a:solidFill>
              </a:rPr>
              <a:t>Ing. </a:t>
            </a:r>
            <a:r>
              <a:rPr lang="cs-CZ" b="1" dirty="0" smtClean="0">
                <a:solidFill>
                  <a:srgbClr val="0C4DA2"/>
                </a:solidFill>
                <a:latin typeface="+mn-lt"/>
              </a:rPr>
              <a:t>Tomáš</a:t>
            </a:r>
            <a:r>
              <a:rPr lang="cs-CZ" b="1" dirty="0" smtClean="0">
                <a:solidFill>
                  <a:srgbClr val="0C4DA2"/>
                </a:solidFill>
              </a:rPr>
              <a:t> Hajdušek, 28. dubna 2012</a:t>
            </a:r>
          </a:p>
          <a:p>
            <a:r>
              <a:rPr lang="cs-CZ" b="1" dirty="0" smtClean="0">
                <a:solidFill>
                  <a:srgbClr val="0C4DA2"/>
                </a:solidFill>
              </a:rPr>
              <a:t>České Budějovice</a:t>
            </a:r>
            <a:endParaRPr lang="cs-CZ" b="1" dirty="0">
              <a:solidFill>
                <a:srgbClr val="0C4DA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4667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49616" y="339502"/>
            <a:ext cx="8229600" cy="857250"/>
          </a:xfrm>
        </p:spPr>
        <p:txBody>
          <a:bodyPr>
            <a:noAutofit/>
          </a:bodyPr>
          <a:lstStyle/>
          <a:p>
            <a:r>
              <a:rPr lang="pl-PL" sz="3200" dirty="0"/>
              <a:t>Dvě pohromy na </a:t>
            </a:r>
            <a:r>
              <a:rPr lang="pl-PL" sz="3200" dirty="0" smtClean="0"/>
              <a:t/>
            </a:r>
            <a:br>
              <a:rPr lang="pl-PL" sz="3200" dirty="0" smtClean="0"/>
            </a:br>
            <a:r>
              <a:rPr lang="pl-PL" sz="3200" dirty="0" smtClean="0"/>
              <a:t>zaměstnavatele </a:t>
            </a:r>
            <a:r>
              <a:rPr lang="pl-PL" sz="3200" dirty="0"/>
              <a:t>z poslední </a:t>
            </a:r>
            <a:r>
              <a:rPr lang="pl-PL" sz="3200" dirty="0" smtClean="0"/>
              <a:t>doby</a:t>
            </a:r>
            <a:endParaRPr lang="cs-CZ" sz="32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419622"/>
            <a:ext cx="8229600" cy="3394472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cs-CZ" dirty="0" smtClean="0"/>
              <a:t>1. 	Novela </a:t>
            </a:r>
            <a:r>
              <a:rPr lang="cs-CZ" dirty="0"/>
              <a:t>zákona o zaměstnanosti – potírání </a:t>
            </a:r>
            <a:r>
              <a:rPr lang="cs-CZ" dirty="0" smtClean="0"/>
              <a:t>	nelegálního zaměstnávání </a:t>
            </a:r>
            <a:r>
              <a:rPr lang="cs-CZ" dirty="0"/>
              <a:t>(</a:t>
            </a:r>
            <a:r>
              <a:rPr lang="cs-CZ" dirty="0" smtClean="0"/>
              <a:t>Švarcsystém</a:t>
            </a:r>
            <a:r>
              <a:rPr lang="cs-CZ" dirty="0"/>
              <a:t>)</a:t>
            </a:r>
          </a:p>
          <a:p>
            <a:pPr marL="0" indent="0">
              <a:buNone/>
            </a:pPr>
            <a:r>
              <a:rPr lang="cs-CZ" dirty="0"/>
              <a:t>	- pracovní smlouva na pracovišti</a:t>
            </a:r>
          </a:p>
          <a:p>
            <a:pPr marL="0" indent="0">
              <a:buNone/>
            </a:pPr>
            <a:r>
              <a:rPr lang="cs-CZ" dirty="0"/>
              <a:t>	- pokuta za nelegální práci min. 250 tis. Kč</a:t>
            </a:r>
          </a:p>
          <a:p>
            <a:pPr marL="0" indent="0">
              <a:buNone/>
            </a:pPr>
            <a:endParaRPr lang="cs-CZ" dirty="0"/>
          </a:p>
          <a:p>
            <a:pPr marL="361950" indent="-361950">
              <a:buNone/>
            </a:pPr>
            <a:r>
              <a:rPr lang="cs-CZ" dirty="0"/>
              <a:t>2. </a:t>
            </a:r>
            <a:r>
              <a:rPr lang="cs-CZ" dirty="0" smtClean="0"/>
              <a:t>		Novela </a:t>
            </a:r>
            <a:r>
              <a:rPr lang="cs-CZ" dirty="0"/>
              <a:t>zákona o specifických zdravotních službách</a:t>
            </a:r>
          </a:p>
          <a:p>
            <a:pPr marL="361950" indent="-361950">
              <a:buNone/>
            </a:pPr>
            <a:r>
              <a:rPr lang="cs-CZ" dirty="0"/>
              <a:t>		- povinnost vstupních prohlídek u dohod u 	provedení práce (uklízečka na jeden den)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87521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400" dirty="0" smtClean="0"/>
              <a:t>Deníky Bohemia</a:t>
            </a:r>
            <a:endParaRPr lang="cs-CZ" sz="44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sz="2800" dirty="0"/>
              <a:t>25. 5. 2011 – Poslanci potichu zvýšili podnikatelům 25x daň z nemovitostí</a:t>
            </a:r>
          </a:p>
          <a:p>
            <a:pPr marL="0" indent="0">
              <a:buNone/>
            </a:pPr>
            <a:r>
              <a:rPr lang="cs-CZ" sz="2800" dirty="0"/>
              <a:t>	- zvýšení daně z nemovitostí u zpevněných </a:t>
            </a:r>
            <a:r>
              <a:rPr lang="cs-CZ" sz="2800" dirty="0" smtClean="0"/>
              <a:t>	ploch </a:t>
            </a:r>
            <a:r>
              <a:rPr lang="cs-CZ" sz="2800" dirty="0"/>
              <a:t>z </a:t>
            </a:r>
            <a:r>
              <a:rPr lang="cs-CZ" sz="2800" dirty="0" smtClean="0"/>
              <a:t>0,20 </a:t>
            </a:r>
            <a:r>
              <a:rPr lang="cs-CZ" sz="2800" dirty="0"/>
              <a:t>Kč/m2 na 5 Kč/m2</a:t>
            </a:r>
          </a:p>
          <a:p>
            <a:endParaRPr lang="cs-CZ" sz="2800" dirty="0"/>
          </a:p>
          <a:p>
            <a:r>
              <a:rPr lang="cs-CZ" sz="2800" dirty="0"/>
              <a:t>18. 9. 2011 – Jak ODS (ne)pomáhá podnikatelům</a:t>
            </a:r>
          </a:p>
          <a:p>
            <a:pPr marL="0" indent="0">
              <a:buNone/>
            </a:pPr>
            <a:r>
              <a:rPr lang="cs-CZ" sz="2800" dirty="0"/>
              <a:t>	- zavedení soudního poplatku za každé </a:t>
            </a:r>
            <a:r>
              <a:rPr lang="cs-CZ" sz="2800" dirty="0" smtClean="0"/>
              <a:t>		žalované rozhodnutí </a:t>
            </a:r>
            <a:r>
              <a:rPr lang="cs-CZ" sz="2800" dirty="0"/>
              <a:t>(do té doby jen za žalobu)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44738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400" dirty="0" smtClean="0"/>
              <a:t>Poradce ministra</a:t>
            </a:r>
            <a:endParaRPr lang="cs-CZ" sz="44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sz="2800" dirty="0"/>
              <a:t>omezení plateb v hotovosti (MF)</a:t>
            </a:r>
          </a:p>
          <a:p>
            <a:pPr lvl="1"/>
            <a:r>
              <a:rPr lang="cs-CZ" sz="2400" dirty="0">
                <a:solidFill>
                  <a:srgbClr val="00B050"/>
                </a:solidFill>
              </a:rPr>
              <a:t>návrh na sledování plateb vůči jednomu dodavateli 28 dní po sobě</a:t>
            </a:r>
          </a:p>
          <a:p>
            <a:r>
              <a:rPr lang="cs-CZ" sz="2800" dirty="0"/>
              <a:t>novela zákona o DPH (MF)</a:t>
            </a:r>
          </a:p>
          <a:p>
            <a:pPr lvl="1"/>
            <a:r>
              <a:rPr lang="cs-CZ" sz="2400" dirty="0">
                <a:solidFill>
                  <a:srgbClr val="FF0000"/>
                </a:solidFill>
              </a:rPr>
              <a:t>ručení za odvedení daně dodavatelem</a:t>
            </a:r>
          </a:p>
          <a:p>
            <a:pPr lvl="1"/>
            <a:r>
              <a:rPr lang="cs-CZ" sz="2400" dirty="0">
                <a:solidFill>
                  <a:srgbClr val="00B050"/>
                </a:solidFill>
              </a:rPr>
              <a:t>povinnost pro všechny plátce (tedy i OSVČ) podat přiznání k dani pouze elektronicky</a:t>
            </a:r>
          </a:p>
          <a:p>
            <a:pPr lvl="1"/>
            <a:r>
              <a:rPr lang="cs-CZ" sz="2400" dirty="0">
                <a:solidFill>
                  <a:srgbClr val="00B050"/>
                </a:solidFill>
              </a:rPr>
              <a:t>přepisování DIČ ze stvrzenek</a:t>
            </a:r>
          </a:p>
          <a:p>
            <a:pPr lvl="1"/>
            <a:r>
              <a:rPr lang="cs-CZ" sz="2400" dirty="0"/>
              <a:t>zjednodušení režimu přenesení daňové povinnosti</a:t>
            </a:r>
          </a:p>
          <a:p>
            <a:endParaRPr lang="cs-CZ" sz="2800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66628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400" dirty="0" smtClean="0"/>
              <a:t>Poradce ministra</a:t>
            </a:r>
            <a:endParaRPr lang="cs-CZ" sz="44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cs-CZ" sz="2800" dirty="0"/>
              <a:t>novela daňových zákonů kvůli NOZ</a:t>
            </a:r>
          </a:p>
          <a:p>
            <a:pPr lvl="1"/>
            <a:r>
              <a:rPr lang="cs-CZ" sz="2400" dirty="0">
                <a:solidFill>
                  <a:srgbClr val="00B050"/>
                </a:solidFill>
              </a:rPr>
              <a:t>zrušení možnosti dědice odepisovat zděděný majetek</a:t>
            </a:r>
          </a:p>
          <a:p>
            <a:pPr lvl="1"/>
            <a:r>
              <a:rPr lang="cs-CZ" sz="2400" dirty="0">
                <a:solidFill>
                  <a:srgbClr val="00B050"/>
                </a:solidFill>
              </a:rPr>
              <a:t>rozdílné úroky pro podnikatele a správce daně</a:t>
            </a:r>
          </a:p>
          <a:p>
            <a:pPr lvl="1"/>
            <a:r>
              <a:rPr lang="cs-CZ" sz="2400" dirty="0">
                <a:solidFill>
                  <a:srgbClr val="00B050"/>
                </a:solidFill>
              </a:rPr>
              <a:t>zavedení nových pokut pro podnikatele</a:t>
            </a:r>
          </a:p>
          <a:p>
            <a:pPr lvl="1"/>
            <a:r>
              <a:rPr lang="cs-CZ" sz="2400" dirty="0">
                <a:solidFill>
                  <a:srgbClr val="FF0000"/>
                </a:solidFill>
              </a:rPr>
              <a:t>změna poplatníka u daně z převodu nemovitostí</a:t>
            </a:r>
          </a:p>
          <a:p>
            <a:pPr lvl="1"/>
            <a:r>
              <a:rPr lang="cs-CZ" sz="2400" dirty="0">
                <a:solidFill>
                  <a:srgbClr val="00B050"/>
                </a:solidFill>
              </a:rPr>
              <a:t>zdanění převodů v obchodních společnostech u nemovitostních společností</a:t>
            </a:r>
          </a:p>
          <a:p>
            <a:r>
              <a:rPr lang="cs-CZ" sz="2800" dirty="0" smtClean="0"/>
              <a:t>novela </a:t>
            </a:r>
            <a:r>
              <a:rPr lang="cs-CZ" sz="2800" dirty="0"/>
              <a:t>zákona o zaměstnanosti</a:t>
            </a:r>
          </a:p>
          <a:p>
            <a:pPr lvl="1"/>
            <a:r>
              <a:rPr lang="cs-CZ" sz="2400" dirty="0" smtClean="0"/>
              <a:t>snížení </a:t>
            </a:r>
            <a:r>
              <a:rPr lang="cs-CZ" sz="2400" dirty="0"/>
              <a:t>minimální výše pokuty 250 tis. Kč -&gt; 50 tis. Kč</a:t>
            </a:r>
          </a:p>
          <a:p>
            <a:endParaRPr lang="cs-CZ" sz="2800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44656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400" dirty="0" smtClean="0"/>
              <a:t>Poradce ministra</a:t>
            </a:r>
            <a:endParaRPr lang="cs-CZ" sz="44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200151"/>
            <a:ext cx="8507288" cy="3394472"/>
          </a:xfrm>
        </p:spPr>
        <p:txBody>
          <a:bodyPr>
            <a:normAutofit fontScale="85000" lnSpcReduction="10000"/>
          </a:bodyPr>
          <a:lstStyle/>
          <a:p>
            <a:r>
              <a:rPr lang="cs-CZ" sz="2700" dirty="0"/>
              <a:t>podpora technického vzdělávání – novela zákona o daních z příjmů</a:t>
            </a:r>
          </a:p>
          <a:p>
            <a:pPr lvl="1"/>
            <a:r>
              <a:rPr lang="cs-CZ" sz="2400" dirty="0"/>
              <a:t>zvýšení hranice daňové uznatelnosti stipendia</a:t>
            </a:r>
          </a:p>
          <a:p>
            <a:pPr lvl="2"/>
            <a:r>
              <a:rPr lang="cs-CZ" sz="2000" dirty="0"/>
              <a:t>2 tis. Kč -&gt; 5 tis. Kč SŠ</a:t>
            </a:r>
          </a:p>
          <a:p>
            <a:pPr lvl="2"/>
            <a:r>
              <a:rPr lang="cs-CZ" sz="2000" dirty="0"/>
              <a:t>5 tis. Kč -&gt; 10 tis. Kč VŠ</a:t>
            </a:r>
          </a:p>
          <a:p>
            <a:pPr lvl="1"/>
            <a:r>
              <a:rPr lang="cs-CZ" sz="2400" dirty="0"/>
              <a:t>odpočet za praktickou výuku</a:t>
            </a:r>
          </a:p>
          <a:p>
            <a:pPr lvl="2"/>
            <a:r>
              <a:rPr lang="cs-CZ" sz="2000" dirty="0"/>
              <a:t>200 Kč / hod</a:t>
            </a:r>
          </a:p>
          <a:p>
            <a:pPr lvl="1"/>
            <a:r>
              <a:rPr lang="cs-CZ" sz="2400" dirty="0"/>
              <a:t>odpočet za pořízení majetku pro praktickou výuku</a:t>
            </a:r>
          </a:p>
          <a:p>
            <a:pPr lvl="2"/>
            <a:r>
              <a:rPr lang="cs-CZ" sz="2000" dirty="0"/>
              <a:t>110% při zapojení aspoň 50% provozu</a:t>
            </a:r>
          </a:p>
          <a:p>
            <a:pPr lvl="2"/>
            <a:r>
              <a:rPr lang="cs-CZ" sz="2000" dirty="0"/>
              <a:t>50% při zapojení 30% – 50% provozu</a:t>
            </a:r>
          </a:p>
          <a:p>
            <a:r>
              <a:rPr lang="cs-CZ" sz="2700" dirty="0"/>
              <a:t>neochota MF sepsat novelu – vznikla na MPO</a:t>
            </a:r>
          </a:p>
          <a:p>
            <a:endParaRPr lang="cs-CZ" sz="2800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75598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400" dirty="0" smtClean="0"/>
              <a:t>Náměstek ministra</a:t>
            </a:r>
            <a:endParaRPr lang="cs-CZ" sz="44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200151"/>
            <a:ext cx="8507288" cy="3394472"/>
          </a:xfrm>
        </p:spPr>
        <p:txBody>
          <a:bodyPr>
            <a:normAutofit fontScale="92500" lnSpcReduction="20000"/>
          </a:bodyPr>
          <a:lstStyle/>
          <a:p>
            <a:r>
              <a:rPr lang="cs-CZ" sz="2700" dirty="0"/>
              <a:t>oblast podnikání a ochrany spotřebitele + digitální ekonomika</a:t>
            </a:r>
          </a:p>
          <a:p>
            <a:r>
              <a:rPr lang="cs-CZ" sz="2700" dirty="0"/>
              <a:t>zjednodušení živnostenského zákona</a:t>
            </a:r>
          </a:p>
          <a:p>
            <a:pPr lvl="1"/>
            <a:r>
              <a:rPr lang="cs-CZ" sz="2300" dirty="0"/>
              <a:t>např. digitalizace dokumentů</a:t>
            </a:r>
          </a:p>
          <a:p>
            <a:r>
              <a:rPr lang="cs-CZ" sz="2700" dirty="0"/>
              <a:t>reakce na podvodné praktiky prodejců na předváděcích akcích (tzv. „Šmejdi“)</a:t>
            </a:r>
          </a:p>
          <a:p>
            <a:pPr lvl="1"/>
            <a:r>
              <a:rPr lang="cs-CZ" sz="2300" dirty="0"/>
              <a:t>systém spotřebitelského ombudsmana na ŽÚ</a:t>
            </a:r>
          </a:p>
          <a:p>
            <a:pPr lvl="1"/>
            <a:r>
              <a:rPr lang="cs-CZ" sz="2300" dirty="0"/>
              <a:t>zákaz řetězení živností</a:t>
            </a:r>
          </a:p>
          <a:p>
            <a:pPr lvl="1"/>
            <a:r>
              <a:rPr lang="cs-CZ" sz="2300" dirty="0"/>
              <a:t>ohlašovací povinnost na ČOI</a:t>
            </a:r>
          </a:p>
          <a:p>
            <a:r>
              <a:rPr lang="cs-CZ" sz="2700" dirty="0"/>
              <a:t>Národní akční plán Společenské odpovědnosti podniků</a:t>
            </a:r>
          </a:p>
          <a:p>
            <a:endParaRPr lang="cs-CZ" sz="2800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4544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400" dirty="0" smtClean="0"/>
              <a:t>Náměstek ministra</a:t>
            </a:r>
            <a:endParaRPr lang="cs-CZ" sz="44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200151"/>
            <a:ext cx="8507288" cy="3394472"/>
          </a:xfrm>
        </p:spPr>
        <p:txBody>
          <a:bodyPr>
            <a:normAutofit lnSpcReduction="10000"/>
          </a:bodyPr>
          <a:lstStyle/>
          <a:p>
            <a:r>
              <a:rPr lang="cs-CZ" sz="2700" dirty="0"/>
              <a:t>deregulační balíček</a:t>
            </a:r>
          </a:p>
          <a:p>
            <a:pPr lvl="1"/>
            <a:r>
              <a:rPr lang="cs-CZ" sz="2300" dirty="0"/>
              <a:t>snížení počtu navštěvovaných/kontaktovaných úřadů</a:t>
            </a:r>
          </a:p>
          <a:p>
            <a:pPr lvl="1"/>
            <a:r>
              <a:rPr lang="cs-CZ" sz="2300" dirty="0"/>
              <a:t>snížení a zjednodušení výkaznictví a vedených evidencí</a:t>
            </a:r>
          </a:p>
          <a:p>
            <a:pPr lvl="1"/>
            <a:r>
              <a:rPr lang="cs-CZ" sz="2300" dirty="0"/>
              <a:t>zrušení nadbytečných či nedůvodných povinností</a:t>
            </a:r>
          </a:p>
          <a:p>
            <a:pPr lvl="1"/>
            <a:r>
              <a:rPr lang="cs-CZ" sz="2300" dirty="0"/>
              <a:t>snížení sankčních dopadů na podnikatele</a:t>
            </a:r>
          </a:p>
          <a:p>
            <a:pPr lvl="1"/>
            <a:r>
              <a:rPr lang="cs-CZ" sz="2300" dirty="0"/>
              <a:t>Ekoaudit – zrušení či snížení regulace</a:t>
            </a:r>
          </a:p>
          <a:p>
            <a:r>
              <a:rPr lang="cs-CZ" sz="2700" dirty="0"/>
              <a:t>odpor resortů, vedených ministry za TOP09</a:t>
            </a:r>
          </a:p>
          <a:p>
            <a:r>
              <a:rPr lang="cs-CZ" sz="2700" dirty="0"/>
              <a:t>připraven k předložení do vlády (pád vlády Petra Nečase)</a:t>
            </a:r>
          </a:p>
          <a:p>
            <a:endParaRPr lang="cs-CZ" sz="2800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44894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3200" dirty="0"/>
              <a:t>ZMĚNY DAŇOVÝCH ZÁKONŮ </a:t>
            </a:r>
            <a:r>
              <a:rPr lang="cs-CZ" sz="3200" dirty="0" smtClean="0"/>
              <a:t/>
            </a:r>
            <a:br>
              <a:rPr lang="cs-CZ" sz="3200" dirty="0" smtClean="0"/>
            </a:br>
            <a:r>
              <a:rPr lang="cs-CZ" sz="3200" dirty="0" smtClean="0"/>
              <a:t>V </a:t>
            </a:r>
            <a:r>
              <a:rPr lang="cs-CZ" sz="3200" dirty="0"/>
              <a:t>OBDOBÍ 2007 - 2013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200151"/>
            <a:ext cx="8507288" cy="3394472"/>
          </a:xfrm>
        </p:spPr>
        <p:txBody>
          <a:bodyPr>
            <a:normAutofit fontScale="85000" lnSpcReduction="20000"/>
          </a:bodyPr>
          <a:lstStyle/>
          <a:p>
            <a:r>
              <a:rPr lang="cs-CZ" sz="2700" dirty="0"/>
              <a:t>zákon o daních z příjmů</a:t>
            </a:r>
          </a:p>
          <a:p>
            <a:pPr lvl="1"/>
            <a:r>
              <a:rPr lang="cs-CZ" sz="2300" dirty="0"/>
              <a:t>celkem cca 60 změn</a:t>
            </a:r>
          </a:p>
          <a:p>
            <a:pPr lvl="1"/>
            <a:r>
              <a:rPr lang="cs-CZ" sz="2300" dirty="0"/>
              <a:t>5 podstatných novel</a:t>
            </a:r>
          </a:p>
          <a:p>
            <a:r>
              <a:rPr lang="cs-CZ" sz="2700" dirty="0"/>
              <a:t>zákon o dani z přidané hodnoty</a:t>
            </a:r>
          </a:p>
          <a:p>
            <a:pPr lvl="1"/>
            <a:r>
              <a:rPr lang="cs-CZ" sz="2300" dirty="0"/>
              <a:t>celkem cca 30 změn</a:t>
            </a:r>
          </a:p>
          <a:p>
            <a:pPr lvl="1"/>
            <a:r>
              <a:rPr lang="cs-CZ" sz="2300" dirty="0"/>
              <a:t>8 podstatných novel</a:t>
            </a:r>
          </a:p>
          <a:p>
            <a:r>
              <a:rPr lang="cs-CZ" sz="2700" dirty="0"/>
              <a:t>2007 zavedení superhrubé mzdy (261/2007 Sb.), od 2015 zrušení superhrubé mzdy (458/2011 Sb.)</a:t>
            </a:r>
          </a:p>
          <a:p>
            <a:r>
              <a:rPr lang="cs-CZ" sz="2700" dirty="0"/>
              <a:t>změna v osobě poplatníka daně z převodu nemovitostí bez projednání s koaličními partnery</a:t>
            </a:r>
          </a:p>
          <a:p>
            <a:endParaRPr lang="cs-CZ" sz="2800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88547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3200" dirty="0" smtClean="0"/>
              <a:t>ABSURDITA ROKU</a:t>
            </a:r>
            <a:br>
              <a:rPr lang="cs-CZ" sz="3200" dirty="0" smtClean="0"/>
            </a:br>
            <a:r>
              <a:rPr lang="cs-CZ" sz="1600" dirty="0" smtClean="0"/>
              <a:t>			</a:t>
            </a:r>
            <a:r>
              <a:rPr lang="cs-CZ" sz="2000" dirty="0" smtClean="0"/>
              <a:t>www.firmaroku.cz/absurdita</a:t>
            </a:r>
            <a:r>
              <a:rPr lang="cs-CZ" sz="2000" dirty="0"/>
              <a:t>/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200150"/>
            <a:ext cx="8507288" cy="3531839"/>
          </a:xfrm>
        </p:spPr>
        <p:txBody>
          <a:bodyPr>
            <a:normAutofit fontScale="92500"/>
          </a:bodyPr>
          <a:lstStyle/>
          <a:p>
            <a:r>
              <a:rPr lang="cs-CZ" sz="2700" dirty="0" smtClean="0"/>
              <a:t>2012</a:t>
            </a:r>
          </a:p>
          <a:p>
            <a:pPr lvl="1"/>
            <a:r>
              <a:rPr lang="cs-CZ" sz="2300" dirty="0" smtClean="0"/>
              <a:t>Dva miliony za jednodenního brigádníka</a:t>
            </a:r>
          </a:p>
          <a:p>
            <a:pPr marL="457200" lvl="1" indent="0">
              <a:buNone/>
            </a:pPr>
            <a:r>
              <a:rPr lang="cs-CZ" sz="1800" dirty="0" smtClean="0"/>
              <a:t>Zákon o specifických zdravotních službách – ministerstvo zdravotnictví</a:t>
            </a:r>
          </a:p>
          <a:p>
            <a:pPr marL="457200" lvl="1" indent="0">
              <a:buNone/>
            </a:pPr>
            <a:endParaRPr lang="cs-CZ" sz="1800" dirty="0" smtClean="0"/>
          </a:p>
          <a:p>
            <a:r>
              <a:rPr lang="cs-CZ" sz="2700" dirty="0" smtClean="0"/>
              <a:t>2013</a:t>
            </a:r>
          </a:p>
          <a:p>
            <a:pPr lvl="1"/>
            <a:r>
              <a:rPr lang="cs-CZ" sz="2300" dirty="0" smtClean="0"/>
              <a:t>Stát svou neschopnost vybírat daně převedl na poctivé podnikatele</a:t>
            </a:r>
          </a:p>
          <a:p>
            <a:pPr marL="457200" lvl="1" indent="0">
              <a:buNone/>
            </a:pPr>
            <a:r>
              <a:rPr lang="cs-CZ" sz="1800" dirty="0"/>
              <a:t>Zákon o dani z přidané hodnoty – ministerstvo financí</a:t>
            </a:r>
          </a:p>
          <a:p>
            <a:pPr lvl="1"/>
            <a:r>
              <a:rPr lang="cs-CZ" sz="2400" dirty="0" smtClean="0"/>
              <a:t>Úřady znemožňují elektronické podání v dostupných formátech</a:t>
            </a:r>
          </a:p>
          <a:p>
            <a:pPr marL="457200" lvl="1" indent="0">
              <a:buNone/>
            </a:pPr>
            <a:r>
              <a:rPr lang="cs-CZ" sz="1800" dirty="0" smtClean="0"/>
              <a:t>Opatření GFŘ a ČSSZ</a:t>
            </a:r>
            <a:endParaRPr lang="cs-CZ" sz="1800" dirty="0"/>
          </a:p>
          <a:p>
            <a:endParaRPr lang="cs-CZ" sz="2700" dirty="0"/>
          </a:p>
          <a:p>
            <a:endParaRPr lang="cs-CZ" sz="2800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69170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7504" y="771550"/>
            <a:ext cx="8229600" cy="3888432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cs-CZ" sz="11400" b="1" dirty="0"/>
              <a:t>995 </a:t>
            </a:r>
            <a:r>
              <a:rPr lang="cs-CZ" sz="11400" b="1" dirty="0" smtClean="0"/>
              <a:t>996</a:t>
            </a:r>
            <a:br>
              <a:rPr lang="cs-CZ" sz="11400" b="1" dirty="0" smtClean="0"/>
            </a:br>
            <a:r>
              <a:rPr lang="cs-CZ" sz="11400" b="1" dirty="0" smtClean="0"/>
              <a:t>v.</a:t>
            </a:r>
            <a:br>
              <a:rPr lang="cs-CZ" sz="11400" b="1" dirty="0" smtClean="0"/>
            </a:br>
            <a:r>
              <a:rPr lang="cs-CZ" sz="11400" b="1" dirty="0" smtClean="0"/>
              <a:t>384 </a:t>
            </a:r>
            <a:r>
              <a:rPr lang="cs-CZ" sz="11400" b="1" dirty="0"/>
              <a:t>174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70702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6779096" cy="857250"/>
          </a:xfrm>
        </p:spPr>
        <p:txBody>
          <a:bodyPr>
            <a:noAutofit/>
          </a:bodyPr>
          <a:lstStyle/>
          <a:p>
            <a:r>
              <a:rPr lang="cs-CZ" sz="2800" dirty="0" smtClean="0"/>
              <a:t>PLOŠNÁ POVINNOST PRO NEUVOLNĚNÉ ZASTUPITELE PODAT DAŇOVÉ PŘIZNÁNÍ</a:t>
            </a:r>
            <a:endParaRPr lang="cs-CZ" sz="28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1419622"/>
            <a:ext cx="8507288" cy="3387823"/>
          </a:xfrm>
        </p:spPr>
        <p:txBody>
          <a:bodyPr>
            <a:normAutofit lnSpcReduction="10000"/>
          </a:bodyPr>
          <a:lstStyle/>
          <a:p>
            <a:r>
              <a:rPr lang="cs-CZ" sz="2700" dirty="0" smtClean="0"/>
              <a:t>do roku 2013</a:t>
            </a:r>
          </a:p>
          <a:p>
            <a:pPr lvl="1"/>
            <a:r>
              <a:rPr lang="cs-CZ" sz="2300" b="1" u="sng" dirty="0" smtClean="0"/>
              <a:t>srážková</a:t>
            </a:r>
            <a:r>
              <a:rPr lang="cs-CZ" sz="2300" dirty="0" smtClean="0"/>
              <a:t> daň z odměny neuvolněných zastupitelů</a:t>
            </a:r>
          </a:p>
          <a:p>
            <a:pPr marL="457200" lvl="1" indent="0">
              <a:buNone/>
            </a:pPr>
            <a:endParaRPr lang="cs-CZ" sz="2300" dirty="0" smtClean="0"/>
          </a:p>
          <a:p>
            <a:r>
              <a:rPr lang="cs-CZ" sz="2700" dirty="0" smtClean="0"/>
              <a:t>od roku 2014</a:t>
            </a:r>
            <a:endParaRPr lang="cs-CZ" sz="2700" dirty="0"/>
          </a:p>
          <a:p>
            <a:pPr lvl="1"/>
            <a:r>
              <a:rPr lang="cs-CZ" sz="2400" b="1" u="sng" dirty="0" smtClean="0"/>
              <a:t>zálohová</a:t>
            </a:r>
            <a:r>
              <a:rPr lang="cs-CZ" sz="2400" dirty="0" smtClean="0"/>
              <a:t> daň z odměny neuvolněných zastupitelů</a:t>
            </a:r>
          </a:p>
          <a:p>
            <a:pPr marL="457200" lvl="1" indent="0">
              <a:buNone/>
            </a:pPr>
            <a:endParaRPr lang="cs-CZ" sz="2400" dirty="0" smtClean="0"/>
          </a:p>
          <a:p>
            <a:pPr marL="0" lvl="1" indent="0">
              <a:buNone/>
            </a:pPr>
            <a:r>
              <a:rPr lang="cs-CZ" sz="2400" dirty="0" smtClean="0"/>
              <a:t>2 souběžné příjmy ze závislé činnosti (funkčního požitku), z nichž je srážená zálohová daň -&gt; povinnost podat daňové přiznání</a:t>
            </a:r>
            <a:endParaRPr lang="cs-CZ" sz="2400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03088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6779096" cy="857250"/>
          </a:xfrm>
        </p:spPr>
        <p:txBody>
          <a:bodyPr>
            <a:noAutofit/>
          </a:bodyPr>
          <a:lstStyle/>
          <a:p>
            <a:r>
              <a:rPr lang="cs-CZ" sz="2800" dirty="0" smtClean="0"/>
              <a:t>POČET ZASTUPITELŮ V ČR</a:t>
            </a:r>
            <a:endParaRPr lang="cs-CZ" sz="2800" dirty="0"/>
          </a:p>
        </p:txBody>
      </p:sp>
      <p:graphicFrame>
        <p:nvGraphicFramePr>
          <p:cNvPr id="5" name="Zástupný symbol pro obsah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08661192"/>
              </p:ext>
            </p:extLst>
          </p:nvPr>
        </p:nvGraphicFramePr>
        <p:xfrm>
          <a:off x="1547664" y="1923678"/>
          <a:ext cx="5544616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074"/>
                <a:gridCol w="1662732"/>
                <a:gridCol w="1989810"/>
              </a:tblGrid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ZASTUPITELSTVA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dirty="0" smtClean="0"/>
                        <a:t>CELKEM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dirty="0" smtClean="0"/>
                        <a:t>ODS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OBCE (2010)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dirty="0" smtClean="0"/>
                        <a:t>62 338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dirty="0" smtClean="0"/>
                        <a:t>5</a:t>
                      </a:r>
                      <a:r>
                        <a:rPr lang="cs-CZ" baseline="0" dirty="0" smtClean="0"/>
                        <a:t> 097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KRAJE (2012)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dirty="0" smtClean="0"/>
                        <a:t>675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dirty="0" smtClean="0"/>
                        <a:t>102</a:t>
                      </a:r>
                      <a:endParaRPr lang="cs-CZ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208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3200" dirty="0" smtClean="0"/>
              <a:t>NÁVRH USNESENÍ</a:t>
            </a:r>
            <a:endParaRPr lang="cs-CZ" sz="2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1491630"/>
            <a:ext cx="8507288" cy="24517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700" dirty="0" smtClean="0"/>
              <a:t>Kongres ODS žádá poslanecký klub ODS o předložení novely zákona o daních z příjmů, která odstraní plošnou povinnost neuvolněných zastupitelů podat daňové přiznání z důvodu souběhu příjmů ze závislé činnosti a odměny za výkon funkce zastupitele, tj. návrat k právní úpravě do roku 2013.</a:t>
            </a:r>
            <a:endParaRPr lang="cs-CZ" sz="1800" dirty="0"/>
          </a:p>
          <a:p>
            <a:endParaRPr lang="cs-CZ" sz="2700" dirty="0"/>
          </a:p>
          <a:p>
            <a:endParaRPr lang="cs-CZ" sz="2800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04619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1275606"/>
            <a:ext cx="8229600" cy="136815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cs-CZ" sz="7200" b="1" dirty="0" smtClean="0"/>
              <a:t>Děkuji za pozornost</a:t>
            </a:r>
            <a:endParaRPr lang="cs-CZ" sz="7200" b="1" dirty="0"/>
          </a:p>
          <a:p>
            <a:endParaRPr lang="cs-CZ" dirty="0"/>
          </a:p>
        </p:txBody>
      </p:sp>
      <p:sp>
        <p:nvSpPr>
          <p:cNvPr id="4" name="Zástupný symbol pro text 10"/>
          <p:cNvSpPr txBox="1">
            <a:spLocks/>
          </p:cNvSpPr>
          <p:nvPr/>
        </p:nvSpPr>
        <p:spPr>
          <a:xfrm>
            <a:off x="827584" y="3003798"/>
            <a:ext cx="7772400" cy="112514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85D0F0"/>
              </a:buClr>
              <a:buFont typeface="Arial" panose="020B0604020202020204" pitchFamily="34" charset="0"/>
              <a:buChar char="•"/>
              <a:defRPr sz="3200" kern="1200">
                <a:solidFill>
                  <a:srgbClr val="014495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85D0F0"/>
              </a:buClr>
              <a:buFont typeface="Arial" panose="020B0604020202020204" pitchFamily="34" charset="0"/>
              <a:buChar char="–"/>
              <a:defRPr sz="2800" kern="1200">
                <a:solidFill>
                  <a:srgbClr val="014495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85D0F0"/>
              </a:buClr>
              <a:buFont typeface="Arial" panose="020B0604020202020204" pitchFamily="34" charset="0"/>
              <a:buChar char="•"/>
              <a:defRPr sz="2400" kern="1200">
                <a:solidFill>
                  <a:srgbClr val="014495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85D0F0"/>
              </a:buClr>
              <a:buFont typeface="Arial" panose="020B0604020202020204" pitchFamily="34" charset="0"/>
              <a:buChar char="–"/>
              <a:defRPr sz="2000" kern="1200">
                <a:solidFill>
                  <a:srgbClr val="014495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85D0F0"/>
              </a:buClr>
              <a:buFont typeface="Arial" panose="020B0604020202020204" pitchFamily="34" charset="0"/>
              <a:buChar char="»"/>
              <a:defRPr sz="2000" kern="1200">
                <a:solidFill>
                  <a:srgbClr val="014495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3600" b="1" dirty="0" smtClean="0"/>
              <a:t>Ing. Tomáš Hajdušek</a:t>
            </a:r>
          </a:p>
          <a:p>
            <a:pPr marL="0" indent="0">
              <a:buNone/>
            </a:pPr>
            <a:r>
              <a:rPr lang="cs-CZ" sz="2800" dirty="0" smtClean="0"/>
              <a:t>místopředseda RS ODS jižní Čechy</a:t>
            </a: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2433800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648</Words>
  <Application>Microsoft Office PowerPoint</Application>
  <PresentationFormat>Předvádění na obrazovce (16:9)</PresentationFormat>
  <Paragraphs>126</Paragraphs>
  <Slides>21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21</vt:i4>
      </vt:variant>
    </vt:vector>
  </HeadingPairs>
  <TitlesOfParts>
    <vt:vector size="22" baseType="lpstr">
      <vt:lpstr>Motiv systému Office</vt:lpstr>
      <vt:lpstr>(Ne)podpora podnikatelů ze strany ODS</vt:lpstr>
      <vt:lpstr>Prezentace aplikace PowerPoint</vt:lpstr>
      <vt:lpstr>Prezentace aplikace PowerPoint</vt:lpstr>
      <vt:lpstr>Strukturální v. cyklický schodek aneb konec  pohádky o moudrém králi Miroslavovi!</vt:lpstr>
      <vt:lpstr>Nový daňový řád aneb  podpora podnikání ze strany ODS v praxi</vt:lpstr>
      <vt:lpstr>Prezentace aplikace PowerPoint</vt:lpstr>
      <vt:lpstr>Prezentace aplikace PowerPoint</vt:lpstr>
      <vt:lpstr>Dvě pohromy na  zaměstnavatele z poslední doby</vt:lpstr>
      <vt:lpstr>Deníky Bohemia</vt:lpstr>
      <vt:lpstr>Poradce ministra</vt:lpstr>
      <vt:lpstr>Poradce ministra</vt:lpstr>
      <vt:lpstr>Poradce ministra</vt:lpstr>
      <vt:lpstr>Náměstek ministra</vt:lpstr>
      <vt:lpstr>Náměstek ministra</vt:lpstr>
      <vt:lpstr>ZMĚNY DAŇOVÝCH ZÁKONŮ  V OBDOBÍ 2007 - 2013</vt:lpstr>
      <vt:lpstr>ABSURDITA ROKU    www.firmaroku.cz/absurdita/</vt:lpstr>
      <vt:lpstr>Prezentace aplikace PowerPoint</vt:lpstr>
      <vt:lpstr>PLOŠNÁ POVINNOST PRO NEUVOLNĚNÉ ZASTUPITELE PODAT DAŇOVÉ PŘIZNÁNÍ</vt:lpstr>
      <vt:lpstr>POČET ZASTUPITELŮ V ČR</vt:lpstr>
      <vt:lpstr>NÁVRH USNESENÍ</vt:lpstr>
      <vt:lpstr>Prezentace aplikace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Pavel Horák</dc:creator>
  <cp:lastModifiedBy>Tomas</cp:lastModifiedBy>
  <cp:revision>17</cp:revision>
  <dcterms:created xsi:type="dcterms:W3CDTF">2014-01-09T13:09:40Z</dcterms:created>
  <dcterms:modified xsi:type="dcterms:W3CDTF">2014-01-18T07:27:18Z</dcterms:modified>
</cp:coreProperties>
</file>